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87" r:id="rId8"/>
    <p:sldId id="262" r:id="rId9"/>
    <p:sldId id="263" r:id="rId10"/>
    <p:sldId id="264" r:id="rId11"/>
    <p:sldId id="290" r:id="rId12"/>
    <p:sldId id="265" r:id="rId13"/>
    <p:sldId id="289" r:id="rId14"/>
    <p:sldId id="288" r:id="rId15"/>
    <p:sldId id="292" r:id="rId16"/>
    <p:sldId id="293" r:id="rId17"/>
    <p:sldId id="291" r:id="rId18"/>
  </p:sldIdLst>
  <p:sldSz cx="9144000" cy="5143500" type="screen16x9"/>
  <p:notesSz cx="6858000" cy="9144000"/>
  <p:embeddedFontLst>
    <p:embeddedFont>
      <p:font typeface="Albert Sans" panose="020B0604020202020204" charset="0"/>
      <p:regular r:id="rId20"/>
      <p:bold r:id="rId21"/>
      <p:italic r:id="rId22"/>
      <p:boldItalic r:id="rId23"/>
    </p:embeddedFont>
    <p:embeddedFont>
      <p:font typeface="Anaheim" panose="020B0604020202020204" charset="0"/>
      <p:regular r:id="rId24"/>
    </p:embeddedFont>
    <p:embeddedFont>
      <p:font typeface="Bebas Neue" panose="020B0606020202050201" pitchFamily="34" charset="0"/>
      <p:regular r:id="rId25"/>
    </p:embeddedFont>
    <p:embeddedFont>
      <p:font typeface="Epilogue" panose="020B0604020202020204" charset="0"/>
      <p:regular r:id="rId26"/>
      <p:bold r:id="rId27"/>
      <p:italic r:id="rId28"/>
      <p:boldItalic r:id="rId29"/>
    </p:embeddedFont>
    <p:embeddedFont>
      <p:font typeface="Golos Text" panose="020B0604020202020204" charset="0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082790-DD1B-425F-AD63-DC414E6EFA2E}" v="64" dt="2024-02-12T17:15:33.858"/>
  </p1510:revLst>
</p1510:revInfo>
</file>

<file path=ppt/tableStyles.xml><?xml version="1.0" encoding="utf-8"?>
<a:tblStyleLst xmlns:a="http://schemas.openxmlformats.org/drawingml/2006/main" def="{E4B8AF89-5978-4945-9753-FEF074CD372E}">
  <a:tblStyle styleId="{E4B8AF89-5978-4945-9753-FEF074CD37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4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a7fc65ecb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a7fc65ecb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a8d4be75ac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a8d4be75ac_1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D9336B92-D8C5-30C0-0D79-BF25627EF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a8d4be75ac_1_0:notes">
            <a:extLst>
              <a:ext uri="{FF2B5EF4-FFF2-40B4-BE49-F238E27FC236}">
                <a16:creationId xmlns:a16="http://schemas.microsoft.com/office/drawing/2014/main" id="{F661DDA8-6E76-0254-7212-D56CDAEB88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a8d4be75ac_1_0:notes">
            <a:extLst>
              <a:ext uri="{FF2B5EF4-FFF2-40B4-BE49-F238E27FC236}">
                <a16:creationId xmlns:a16="http://schemas.microsoft.com/office/drawing/2014/main" id="{B07E4063-6E4A-6FB1-7B29-BDDD28B9A4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6062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a8d4be75ac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a8d4be75ac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>
          <a:extLst>
            <a:ext uri="{FF2B5EF4-FFF2-40B4-BE49-F238E27FC236}">
              <a16:creationId xmlns:a16="http://schemas.microsoft.com/office/drawing/2014/main" id="{4846B100-D166-359E-2780-B7B82589D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a7fc65ecbe_0_225:notes">
            <a:extLst>
              <a:ext uri="{FF2B5EF4-FFF2-40B4-BE49-F238E27FC236}">
                <a16:creationId xmlns:a16="http://schemas.microsoft.com/office/drawing/2014/main" id="{E0A7EDA1-6F70-3FF0-2842-131DFDC917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a7fc65ecbe_0_225:notes">
            <a:extLst>
              <a:ext uri="{FF2B5EF4-FFF2-40B4-BE49-F238E27FC236}">
                <a16:creationId xmlns:a16="http://schemas.microsoft.com/office/drawing/2014/main" id="{8685FBEB-2C22-A720-8CC0-3D3A158373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70582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C98CBE89-6E53-1CCF-DB45-DA0B45016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a8d4be75ac_1_0:notes">
            <a:extLst>
              <a:ext uri="{FF2B5EF4-FFF2-40B4-BE49-F238E27FC236}">
                <a16:creationId xmlns:a16="http://schemas.microsoft.com/office/drawing/2014/main" id="{BB9505C8-E82F-B8F3-8688-52D1F22F8B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a8d4be75ac_1_0:notes">
            <a:extLst>
              <a:ext uri="{FF2B5EF4-FFF2-40B4-BE49-F238E27FC236}">
                <a16:creationId xmlns:a16="http://schemas.microsoft.com/office/drawing/2014/main" id="{36905B60-B93E-E392-B907-50FC5398A0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54221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1E4A0A9D-5C09-D238-563F-D2A899601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a8d4be75ac_1_0:notes">
            <a:extLst>
              <a:ext uri="{FF2B5EF4-FFF2-40B4-BE49-F238E27FC236}">
                <a16:creationId xmlns:a16="http://schemas.microsoft.com/office/drawing/2014/main" id="{FF4D4C4B-2270-7DB5-910D-4D6D0E93A3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a8d4be75ac_1_0:notes">
            <a:extLst>
              <a:ext uri="{FF2B5EF4-FFF2-40B4-BE49-F238E27FC236}">
                <a16:creationId xmlns:a16="http://schemas.microsoft.com/office/drawing/2014/main" id="{5AFC1206-2EB6-DE39-AC91-456330DDE1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3693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>
          <a:extLst>
            <a:ext uri="{FF2B5EF4-FFF2-40B4-BE49-F238E27FC236}">
              <a16:creationId xmlns:a16="http://schemas.microsoft.com/office/drawing/2014/main" id="{92C251ED-2CE4-0176-62E1-023655FF1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a8d4be75ac_1_74:notes">
            <a:extLst>
              <a:ext uri="{FF2B5EF4-FFF2-40B4-BE49-F238E27FC236}">
                <a16:creationId xmlns:a16="http://schemas.microsoft.com/office/drawing/2014/main" id="{BE94A741-37C4-24B5-3DBF-B4F9922EFB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a8d4be75ac_1_74:notes">
            <a:extLst>
              <a:ext uri="{FF2B5EF4-FFF2-40B4-BE49-F238E27FC236}">
                <a16:creationId xmlns:a16="http://schemas.microsoft.com/office/drawing/2014/main" id="{51A125F2-6C1C-80A0-92E7-E2175F8098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14817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>
          <a:extLst>
            <a:ext uri="{FF2B5EF4-FFF2-40B4-BE49-F238E27FC236}">
              <a16:creationId xmlns:a16="http://schemas.microsoft.com/office/drawing/2014/main" id="{C049C660-CBB2-6739-8CD9-5194C1F51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a7fc65ecbe_0_225:notes">
            <a:extLst>
              <a:ext uri="{FF2B5EF4-FFF2-40B4-BE49-F238E27FC236}">
                <a16:creationId xmlns:a16="http://schemas.microsoft.com/office/drawing/2014/main" id="{757FB36C-6E77-8DAE-E056-3EF7864C2B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a7fc65ecbe_0_225:notes">
            <a:extLst>
              <a:ext uri="{FF2B5EF4-FFF2-40B4-BE49-F238E27FC236}">
                <a16:creationId xmlns:a16="http://schemas.microsoft.com/office/drawing/2014/main" id="{92AA404C-EDD3-91AD-FA11-A8FA9FA577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8999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a7fc65ecbe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a7fc65ecbe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a7fc65ecbe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a7fc65ecbe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a8d4be75a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a8d4be75a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a8d4be75ac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a8d4be75ac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a877bfc73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a877bfc731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>
          <a:extLst>
            <a:ext uri="{FF2B5EF4-FFF2-40B4-BE49-F238E27FC236}">
              <a16:creationId xmlns:a16="http://schemas.microsoft.com/office/drawing/2014/main" id="{A2D3E974-EF5F-BAA3-1320-89F6C3CB0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a8d4be75ac_1_60:notes">
            <a:extLst>
              <a:ext uri="{FF2B5EF4-FFF2-40B4-BE49-F238E27FC236}">
                <a16:creationId xmlns:a16="http://schemas.microsoft.com/office/drawing/2014/main" id="{F7F109F4-6C88-BBF7-C866-A4F168912F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a8d4be75ac_1_60:notes">
            <a:extLst>
              <a:ext uri="{FF2B5EF4-FFF2-40B4-BE49-F238E27FC236}">
                <a16:creationId xmlns:a16="http://schemas.microsoft.com/office/drawing/2014/main" id="{BCF1FE2E-F638-0671-9ABF-6F715E1982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5293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a8d4be75ac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a8d4be75ac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a8d4be75ac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a8d4be75ac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19000"/>
          </a:blip>
          <a:srcRect b="15569"/>
          <a:stretch/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122950" y="1433100"/>
            <a:ext cx="4898100" cy="183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122950" y="3275700"/>
            <a:ext cx="48981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1"/>
          <p:cNvPicPr preferRelativeResize="0"/>
          <p:nvPr/>
        </p:nvPicPr>
        <p:blipFill rotWithShape="1">
          <a:blip r:embed="rId2">
            <a:alphaModFix amt="19000"/>
          </a:blip>
          <a:srcRect b="15569"/>
          <a:stretch/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7" name="Google Shape;5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0442" y="-882675"/>
            <a:ext cx="2225702" cy="222569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1"/>
          <p:cNvSpPr/>
          <p:nvPr/>
        </p:nvSpPr>
        <p:spPr>
          <a:xfrm>
            <a:off x="6957350" y="-605775"/>
            <a:ext cx="1671900" cy="1671900"/>
          </a:xfrm>
          <a:prstGeom prst="ellipse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59" name="Google Shape;59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4355" y="656607"/>
            <a:ext cx="1322045" cy="1322042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1"/>
          <p:cNvSpPr/>
          <p:nvPr/>
        </p:nvSpPr>
        <p:spPr>
          <a:xfrm>
            <a:off x="8428900" y="1606350"/>
            <a:ext cx="372300" cy="372300"/>
          </a:xfrm>
          <a:prstGeom prst="ellipse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1" name="Google Shape;61;p11"/>
          <p:cNvSpPr/>
          <p:nvPr/>
        </p:nvSpPr>
        <p:spPr>
          <a:xfrm>
            <a:off x="6058799" y="858225"/>
            <a:ext cx="207900" cy="207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3"/>
          <p:cNvPicPr preferRelativeResize="0"/>
          <p:nvPr/>
        </p:nvPicPr>
        <p:blipFill rotWithShape="1">
          <a:blip r:embed="rId2">
            <a:alphaModFix amt="19000"/>
          </a:blip>
          <a:srcRect t="7784" b="7784"/>
          <a:stretch/>
        </p:blipFill>
        <p:spPr>
          <a:xfrm rot="10800000"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8221175" y="-585813"/>
            <a:ext cx="1102675" cy="16573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/>
          <p:nvPr/>
        </p:nvSpPr>
        <p:spPr>
          <a:xfrm>
            <a:off x="8429000" y="535000"/>
            <a:ext cx="372300" cy="372300"/>
          </a:xfrm>
          <a:prstGeom prst="ellipse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"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 rotWithShape="1">
          <a:blip r:embed="rId2">
            <a:alphaModFix amt="19000"/>
          </a:blip>
          <a:srcRect b="15569"/>
          <a:stretch/>
        </p:blipFill>
        <p:spPr>
          <a:xfrm rot="10800000"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396438" y="3815526"/>
            <a:ext cx="1347026" cy="26981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/>
          <p:nvPr/>
        </p:nvSpPr>
        <p:spPr>
          <a:xfrm rot="-5400000">
            <a:off x="8652350" y="3912875"/>
            <a:ext cx="835200" cy="835200"/>
          </a:xfrm>
          <a:prstGeom prst="ellipse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_1_1">
    <p:bg>
      <p:bgPr>
        <a:solidFill>
          <a:schemeClr val="l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2">
            <a:alphaModFix amt="19000"/>
          </a:blip>
          <a:srcRect t="15569"/>
          <a:stretch/>
        </p:blipFill>
        <p:spPr>
          <a:xfrm rot="10800000"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8663375" y="4521796"/>
            <a:ext cx="173400" cy="173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 amt="19000"/>
          </a:blip>
          <a:srcRect b="15569"/>
          <a:stretch/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659593" y="3766748"/>
            <a:ext cx="2749374" cy="1376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6490" y="3577933"/>
            <a:ext cx="903383" cy="903392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/>
          <p:nvPr/>
        </p:nvSpPr>
        <p:spPr>
          <a:xfrm>
            <a:off x="8086900" y="852100"/>
            <a:ext cx="543600" cy="543600"/>
          </a:xfrm>
          <a:prstGeom prst="ellipse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7" name="Google Shape;87;p17"/>
          <p:cNvSpPr/>
          <p:nvPr/>
        </p:nvSpPr>
        <p:spPr>
          <a:xfrm>
            <a:off x="7497699" y="431050"/>
            <a:ext cx="207900" cy="207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 amt="19000"/>
          </a:blip>
          <a:srcRect b="15569"/>
          <a:stretch/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20000" y="2179625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 amt="19000"/>
          </a:blip>
          <a:srcRect b="15569"/>
          <a:stretch/>
        </p:blipFill>
        <p:spPr>
          <a:xfrm rot="10800000"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278600" cy="1101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15100" y="1713100"/>
            <a:ext cx="4278600" cy="289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 amt="19000"/>
          </a:blip>
          <a:srcRect b="15569"/>
          <a:stretch/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 amt="19000"/>
          </a:blip>
          <a:srcRect t="15569"/>
          <a:stretch/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  <p:pic>
        <p:nvPicPr>
          <p:cNvPr id="31" name="Google Shape;3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752701" y="4529475"/>
            <a:ext cx="1945500" cy="97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/>
          <p:nvPr/>
        </p:nvSpPr>
        <p:spPr>
          <a:xfrm>
            <a:off x="8103449" y="372663"/>
            <a:ext cx="207900" cy="207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3" name="Google Shape;33;p6"/>
          <p:cNvSpPr/>
          <p:nvPr/>
        </p:nvSpPr>
        <p:spPr>
          <a:xfrm>
            <a:off x="-613548" y="3818800"/>
            <a:ext cx="1003200" cy="1003200"/>
          </a:xfrm>
          <a:prstGeom prst="ellipse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4" name="Google Shape;34;p6"/>
          <p:cNvSpPr/>
          <p:nvPr/>
        </p:nvSpPr>
        <p:spPr>
          <a:xfrm>
            <a:off x="8788976" y="725950"/>
            <a:ext cx="609600" cy="609600"/>
          </a:xfrm>
          <a:prstGeom prst="ellipse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7"/>
          <p:cNvPicPr preferRelativeResize="0"/>
          <p:nvPr/>
        </p:nvPicPr>
        <p:blipFill rotWithShape="1">
          <a:blip r:embed="rId2">
            <a:alphaModFix amt="19000"/>
          </a:blip>
          <a:srcRect b="15569"/>
          <a:stretch/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/>
          <p:cNvPicPr preferRelativeResize="0"/>
          <p:nvPr/>
        </p:nvPicPr>
        <p:blipFill rotWithShape="1">
          <a:blip r:embed="rId2">
            <a:alphaModFix amt="19000"/>
          </a:blip>
          <a:srcRect b="15569"/>
          <a:stretch/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42" name="Google Shape;4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2182820" cy="109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308987" y="502531"/>
            <a:ext cx="1271088" cy="127108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/>
          <p:nvPr/>
        </p:nvSpPr>
        <p:spPr>
          <a:xfrm rot="10800000">
            <a:off x="484549" y="2412888"/>
            <a:ext cx="609600" cy="609600"/>
          </a:xfrm>
          <a:prstGeom prst="ellipse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5" name="Google Shape;45;p8"/>
          <p:cNvSpPr/>
          <p:nvPr/>
        </p:nvSpPr>
        <p:spPr>
          <a:xfrm rot="10800000">
            <a:off x="2182825" y="2760600"/>
            <a:ext cx="261900" cy="261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9"/>
          <p:cNvPicPr preferRelativeResize="0"/>
          <p:nvPr/>
        </p:nvPicPr>
        <p:blipFill rotWithShape="1">
          <a:blip r:embed="rId2">
            <a:alphaModFix amt="19000"/>
          </a:blip>
          <a:srcRect b="15569"/>
          <a:stretch/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715100" y="802738"/>
            <a:ext cx="7713900" cy="14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715100" y="2208963"/>
            <a:ext cx="7713900" cy="21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10"/>
          <p:cNvSpPr txBox="1">
            <a:spLocks noGrp="1"/>
          </p:cNvSpPr>
          <p:nvPr>
            <p:ph type="title"/>
          </p:nvPr>
        </p:nvSpPr>
        <p:spPr>
          <a:xfrm>
            <a:off x="715100" y="3968300"/>
            <a:ext cx="7713900" cy="640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75200"/>
            <a:ext cx="7713900" cy="3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4.sv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ctrTitle"/>
          </p:nvPr>
        </p:nvSpPr>
        <p:spPr>
          <a:xfrm>
            <a:off x="2122950" y="1756475"/>
            <a:ext cx="4898100" cy="10630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DevOps CA2</a:t>
            </a:r>
            <a:endParaRPr dirty="0"/>
          </a:p>
        </p:txBody>
      </p:sp>
      <p:sp>
        <p:nvSpPr>
          <p:cNvPr id="107" name="Google Shape;107;p22"/>
          <p:cNvSpPr txBox="1">
            <a:spLocks noGrp="1"/>
          </p:cNvSpPr>
          <p:nvPr>
            <p:ph type="subTitle" idx="1"/>
          </p:nvPr>
        </p:nvSpPr>
        <p:spPr>
          <a:xfrm>
            <a:off x="2122950" y="2822501"/>
            <a:ext cx="48981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 Zhen Yang | 2214506 | DOAA CA2</a:t>
            </a:r>
            <a:endParaRPr dirty="0"/>
          </a:p>
        </p:txBody>
      </p:sp>
      <p:pic>
        <p:nvPicPr>
          <p:cNvPr id="108" name="Google Shape;1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0442" y="-882675"/>
            <a:ext cx="2225702" cy="22256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"/>
          <p:cNvSpPr/>
          <p:nvPr/>
        </p:nvSpPr>
        <p:spPr>
          <a:xfrm>
            <a:off x="6957350" y="-605775"/>
            <a:ext cx="1671900" cy="1671900"/>
          </a:xfrm>
          <a:prstGeom prst="ellipse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10" name="Google Shape;11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5051" y="2445325"/>
            <a:ext cx="1347026" cy="269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"/>
          <p:cNvSpPr/>
          <p:nvPr/>
        </p:nvSpPr>
        <p:spPr>
          <a:xfrm>
            <a:off x="792527" y="2445325"/>
            <a:ext cx="1003200" cy="1003200"/>
          </a:xfrm>
          <a:prstGeom prst="ellipse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12" name="Google Shape;11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74355" y="656607"/>
            <a:ext cx="1322045" cy="1322042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/>
          <p:nvPr/>
        </p:nvSpPr>
        <p:spPr>
          <a:xfrm>
            <a:off x="8428900" y="1606350"/>
            <a:ext cx="372300" cy="372300"/>
          </a:xfrm>
          <a:prstGeom prst="ellipse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715102" y="4315175"/>
            <a:ext cx="1654175" cy="82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2"/>
          <p:cNvSpPr/>
          <p:nvPr/>
        </p:nvSpPr>
        <p:spPr>
          <a:xfrm>
            <a:off x="342650" y="3663463"/>
            <a:ext cx="261900" cy="261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6" name="Google Shape;116;p22"/>
          <p:cNvSpPr/>
          <p:nvPr/>
        </p:nvSpPr>
        <p:spPr>
          <a:xfrm>
            <a:off x="6058799" y="858225"/>
            <a:ext cx="207900" cy="207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95725" y="4195737"/>
            <a:ext cx="543525" cy="54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Home Page</a:t>
            </a:r>
            <a:endParaRPr dirty="0"/>
          </a:p>
        </p:txBody>
      </p:sp>
      <p:sp>
        <p:nvSpPr>
          <p:cNvPr id="213" name="Google Shape;213;p30"/>
          <p:cNvSpPr/>
          <p:nvPr/>
        </p:nvSpPr>
        <p:spPr>
          <a:xfrm rot="-5400000">
            <a:off x="7102247" y="4310200"/>
            <a:ext cx="193200" cy="193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861B08-6FF1-87CA-55B5-7B0DCE89A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997" y="1461130"/>
            <a:ext cx="5426006" cy="2703097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0D3EF383-D6A7-C4A4-619E-B3D2D7C3D32E}"/>
              </a:ext>
            </a:extLst>
          </p:cNvPr>
          <p:cNvSpPr/>
          <p:nvPr/>
        </p:nvSpPr>
        <p:spPr>
          <a:xfrm rot="20849007">
            <a:off x="1490189" y="3266923"/>
            <a:ext cx="1324225" cy="166785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Google Shape;135;p24">
            <a:extLst>
              <a:ext uri="{FF2B5EF4-FFF2-40B4-BE49-F238E27FC236}">
                <a16:creationId xmlns:a16="http://schemas.microsoft.com/office/drawing/2014/main" id="{0B559A10-A84C-48A3-C399-DEC4E9400946}"/>
              </a:ext>
            </a:extLst>
          </p:cNvPr>
          <p:cNvSpPr txBox="1">
            <a:spLocks/>
          </p:cNvSpPr>
          <p:nvPr/>
        </p:nvSpPr>
        <p:spPr>
          <a:xfrm>
            <a:off x="356753" y="3274744"/>
            <a:ext cx="1566782" cy="596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en-US" dirty="0"/>
              <a:t>Link to prediction page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>
          <a:extLst>
            <a:ext uri="{FF2B5EF4-FFF2-40B4-BE49-F238E27FC236}">
              <a16:creationId xmlns:a16="http://schemas.microsoft.com/office/drawing/2014/main" id="{E54210F4-CC12-97C3-8CEF-C83864F48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B491780-4B8D-E0B4-284F-12BCD0396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87" y="1715660"/>
            <a:ext cx="3528768" cy="1760708"/>
          </a:xfrm>
          <a:prstGeom prst="rect">
            <a:avLst/>
          </a:prstGeom>
        </p:spPr>
      </p:pic>
      <p:sp>
        <p:nvSpPr>
          <p:cNvPr id="144" name="Google Shape;144;p25">
            <a:extLst>
              <a:ext uri="{FF2B5EF4-FFF2-40B4-BE49-F238E27FC236}">
                <a16:creationId xmlns:a16="http://schemas.microsoft.com/office/drawing/2014/main" id="{AB958C3D-73F7-4B82-D844-E04D6DFEF3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Sign Up and Log In</a:t>
            </a:r>
            <a:endParaRPr dirty="0"/>
          </a:p>
        </p:txBody>
      </p:sp>
      <p:sp>
        <p:nvSpPr>
          <p:cNvPr id="5" name="Google Shape;135;p24">
            <a:extLst>
              <a:ext uri="{FF2B5EF4-FFF2-40B4-BE49-F238E27FC236}">
                <a16:creationId xmlns:a16="http://schemas.microsoft.com/office/drawing/2014/main" id="{FDFFF6FD-286A-DFEA-91C4-6096440C5E35}"/>
              </a:ext>
            </a:extLst>
          </p:cNvPr>
          <p:cNvSpPr txBox="1">
            <a:spLocks/>
          </p:cNvSpPr>
          <p:nvPr/>
        </p:nvSpPr>
        <p:spPr>
          <a:xfrm>
            <a:off x="764187" y="1344224"/>
            <a:ext cx="3286896" cy="371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en-US" b="1" dirty="0"/>
              <a:t>Sign 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C3F50B-AC5F-0B14-0E03-4C00074BC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3913" y="2774222"/>
            <a:ext cx="3525087" cy="1760708"/>
          </a:xfrm>
          <a:prstGeom prst="rect">
            <a:avLst/>
          </a:prstGeom>
        </p:spPr>
      </p:pic>
      <p:sp>
        <p:nvSpPr>
          <p:cNvPr id="11" name="Google Shape;135;p24">
            <a:extLst>
              <a:ext uri="{FF2B5EF4-FFF2-40B4-BE49-F238E27FC236}">
                <a16:creationId xmlns:a16="http://schemas.microsoft.com/office/drawing/2014/main" id="{DD7D1259-7A31-3FDB-2CF2-6B75649FFCF7}"/>
              </a:ext>
            </a:extLst>
          </p:cNvPr>
          <p:cNvSpPr txBox="1">
            <a:spLocks/>
          </p:cNvSpPr>
          <p:nvPr/>
        </p:nvSpPr>
        <p:spPr>
          <a:xfrm>
            <a:off x="4903913" y="2402786"/>
            <a:ext cx="3286896" cy="371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en-US" b="1" dirty="0"/>
              <a:t>Log In</a:t>
            </a:r>
          </a:p>
        </p:txBody>
      </p:sp>
    </p:spTree>
    <p:extLst>
      <p:ext uri="{BB962C8B-B14F-4D97-AF65-F5344CB8AC3E}">
        <p14:creationId xmlns:p14="http://schemas.microsoft.com/office/powerpoint/2010/main" val="1660929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Prediction Page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D2CE3F-8FA3-F9DF-E115-860047462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978" y="1450818"/>
            <a:ext cx="5474044" cy="273132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4DBC4D1B-7358-BC24-2AEF-A9F290EE75DB}"/>
              </a:ext>
            </a:extLst>
          </p:cNvPr>
          <p:cNvSpPr/>
          <p:nvPr/>
        </p:nvSpPr>
        <p:spPr>
          <a:xfrm rot="12772285">
            <a:off x="6131224" y="4070820"/>
            <a:ext cx="883217" cy="160064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Google Shape;135;p24">
            <a:extLst>
              <a:ext uri="{FF2B5EF4-FFF2-40B4-BE49-F238E27FC236}">
                <a16:creationId xmlns:a16="http://schemas.microsoft.com/office/drawing/2014/main" id="{59342836-37B7-1AAD-8C39-3E31A5EA5EDF}"/>
              </a:ext>
            </a:extLst>
          </p:cNvPr>
          <p:cNvSpPr txBox="1">
            <a:spLocks/>
          </p:cNvSpPr>
          <p:nvPr/>
        </p:nvSpPr>
        <p:spPr>
          <a:xfrm>
            <a:off x="6919784" y="4242486"/>
            <a:ext cx="2131219" cy="67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en-US" dirty="0"/>
              <a:t>Create prediction from this phone emulator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>
          <a:extLst>
            <a:ext uri="{FF2B5EF4-FFF2-40B4-BE49-F238E27FC236}">
              <a16:creationId xmlns:a16="http://schemas.microsoft.com/office/drawing/2014/main" id="{95763D4D-AF00-E5EA-2CF7-BFE3D00A1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>
            <a:extLst>
              <a:ext uri="{FF2B5EF4-FFF2-40B4-BE49-F238E27FC236}">
                <a16:creationId xmlns:a16="http://schemas.microsoft.com/office/drawing/2014/main" id="{A342D916-C010-6544-CD06-98AFD0BCDE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099" y="535000"/>
            <a:ext cx="4882511" cy="11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Past predictions page</a:t>
            </a:r>
            <a:endParaRPr dirty="0"/>
          </a:p>
        </p:txBody>
      </p:sp>
      <p:sp>
        <p:nvSpPr>
          <p:cNvPr id="123" name="Google Shape;123;p23">
            <a:extLst>
              <a:ext uri="{FF2B5EF4-FFF2-40B4-BE49-F238E27FC236}">
                <a16:creationId xmlns:a16="http://schemas.microsoft.com/office/drawing/2014/main" id="{D8FF04A3-929E-A095-351A-C12604035D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30225" y="426323"/>
            <a:ext cx="164916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Prediction history of all users</a:t>
            </a:r>
          </a:p>
        </p:txBody>
      </p:sp>
      <p:sp>
        <p:nvSpPr>
          <p:cNvPr id="126" name="Google Shape;126;p23">
            <a:extLst>
              <a:ext uri="{FF2B5EF4-FFF2-40B4-BE49-F238E27FC236}">
                <a16:creationId xmlns:a16="http://schemas.microsoft.com/office/drawing/2014/main" id="{6BD2D810-A689-9500-98C2-0BE9476B9926}"/>
              </a:ext>
            </a:extLst>
          </p:cNvPr>
          <p:cNvSpPr/>
          <p:nvPr/>
        </p:nvSpPr>
        <p:spPr>
          <a:xfrm>
            <a:off x="8049851" y="2121000"/>
            <a:ext cx="609600" cy="609600"/>
          </a:xfrm>
          <a:prstGeom prst="ellipse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7" name="Google Shape;127;p23">
            <a:extLst>
              <a:ext uri="{FF2B5EF4-FFF2-40B4-BE49-F238E27FC236}">
                <a16:creationId xmlns:a16="http://schemas.microsoft.com/office/drawing/2014/main" id="{B93EED53-6E36-83C9-C99B-F05997BA4AA3}"/>
              </a:ext>
            </a:extLst>
          </p:cNvPr>
          <p:cNvSpPr/>
          <p:nvPr/>
        </p:nvSpPr>
        <p:spPr>
          <a:xfrm>
            <a:off x="6699275" y="2120988"/>
            <a:ext cx="261900" cy="261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44C11F-753F-57E0-721B-CF596FD59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175" y="1550391"/>
            <a:ext cx="5653650" cy="2820936"/>
          </a:xfrm>
          <a:prstGeom prst="rect">
            <a:avLst/>
          </a:prstGeom>
        </p:spPr>
      </p:pic>
      <p:pic>
        <p:nvPicPr>
          <p:cNvPr id="124" name="Google Shape;124;p23">
            <a:extLst>
              <a:ext uri="{FF2B5EF4-FFF2-40B4-BE49-F238E27FC236}">
                <a16:creationId xmlns:a16="http://schemas.microsoft.com/office/drawing/2014/main" id="{BC369724-8C94-34C0-D119-31C4C45A805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6961180" y="4050440"/>
            <a:ext cx="2182820" cy="109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3">
            <a:extLst>
              <a:ext uri="{FF2B5EF4-FFF2-40B4-BE49-F238E27FC236}">
                <a16:creationId xmlns:a16="http://schemas.microsoft.com/office/drawing/2014/main" id="{4FBF9A71-0F71-EDCD-83A6-673AB3EB8DC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3925" y="3369875"/>
            <a:ext cx="1271088" cy="127108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F432B9AB-3E9F-B339-F032-F2CB82685DDC}"/>
              </a:ext>
            </a:extLst>
          </p:cNvPr>
          <p:cNvSpPr/>
          <p:nvPr/>
        </p:nvSpPr>
        <p:spPr>
          <a:xfrm rot="18660285">
            <a:off x="6137303" y="1617957"/>
            <a:ext cx="1616648" cy="186825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9321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>
          <a:extLst>
            <a:ext uri="{FF2B5EF4-FFF2-40B4-BE49-F238E27FC236}">
              <a16:creationId xmlns:a16="http://schemas.microsoft.com/office/drawing/2014/main" id="{F351DE6D-92A4-25E1-A9A2-5847A9244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>
            <a:extLst>
              <a:ext uri="{FF2B5EF4-FFF2-40B4-BE49-F238E27FC236}">
                <a16:creationId xmlns:a16="http://schemas.microsoft.com/office/drawing/2014/main" id="{9AF0CCD3-C4A2-422F-358E-62A82C9378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Profile page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98A377-5CD1-B34C-9207-926D9EF4D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729" y="1641519"/>
            <a:ext cx="5485213" cy="2736892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278207E4-4F2E-FFBD-7C09-4D92FA2266B8}"/>
              </a:ext>
            </a:extLst>
          </p:cNvPr>
          <p:cNvSpPr/>
          <p:nvPr/>
        </p:nvSpPr>
        <p:spPr>
          <a:xfrm rot="8770296">
            <a:off x="6330071" y="2354553"/>
            <a:ext cx="1486145" cy="130676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Google Shape;135;p24">
            <a:extLst>
              <a:ext uri="{FF2B5EF4-FFF2-40B4-BE49-F238E27FC236}">
                <a16:creationId xmlns:a16="http://schemas.microsoft.com/office/drawing/2014/main" id="{DC8BB6D3-4662-FFBC-1D7F-31BFD5545C07}"/>
              </a:ext>
            </a:extLst>
          </p:cNvPr>
          <p:cNvSpPr txBox="1">
            <a:spLocks/>
          </p:cNvSpPr>
          <p:nvPr/>
        </p:nvSpPr>
        <p:spPr>
          <a:xfrm>
            <a:off x="7352271" y="1321419"/>
            <a:ext cx="1721707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en-US" dirty="0"/>
              <a:t>Filter and search past predictions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E810C01-212A-80C1-2BC7-F0C8B081683B}"/>
              </a:ext>
            </a:extLst>
          </p:cNvPr>
          <p:cNvSpPr/>
          <p:nvPr/>
        </p:nvSpPr>
        <p:spPr>
          <a:xfrm rot="11417352">
            <a:off x="6419920" y="3477970"/>
            <a:ext cx="1125509" cy="106137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Google Shape;135;p24">
            <a:extLst>
              <a:ext uri="{FF2B5EF4-FFF2-40B4-BE49-F238E27FC236}">
                <a16:creationId xmlns:a16="http://schemas.microsoft.com/office/drawing/2014/main" id="{05A353BE-0895-6553-FAC2-9EB7008F5A9F}"/>
              </a:ext>
            </a:extLst>
          </p:cNvPr>
          <p:cNvSpPr txBox="1">
            <a:spLocks/>
          </p:cNvSpPr>
          <p:nvPr/>
        </p:nvSpPr>
        <p:spPr>
          <a:xfrm>
            <a:off x="7568147" y="3297109"/>
            <a:ext cx="1307304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en-US" dirty="0"/>
              <a:t>Display past predictions</a:t>
            </a:r>
          </a:p>
        </p:txBody>
      </p:sp>
    </p:spTree>
    <p:extLst>
      <p:ext uri="{BB962C8B-B14F-4D97-AF65-F5344CB8AC3E}">
        <p14:creationId xmlns:p14="http://schemas.microsoft.com/office/powerpoint/2010/main" val="1222469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>
          <a:extLst>
            <a:ext uri="{FF2B5EF4-FFF2-40B4-BE49-F238E27FC236}">
              <a16:creationId xmlns:a16="http://schemas.microsoft.com/office/drawing/2014/main" id="{2E986AC1-C1EB-1F73-E2F5-7E8B31217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>
            <a:extLst>
              <a:ext uri="{FF2B5EF4-FFF2-40B4-BE49-F238E27FC236}">
                <a16:creationId xmlns:a16="http://schemas.microsoft.com/office/drawing/2014/main" id="{122EB4EB-9FF2-89A7-4C38-C8A1EE94D8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Profile page</a:t>
            </a:r>
            <a:endParaRPr dirty="0"/>
          </a:p>
        </p:txBody>
      </p:sp>
      <p:sp>
        <p:nvSpPr>
          <p:cNvPr id="5" name="Google Shape;135;p24">
            <a:extLst>
              <a:ext uri="{FF2B5EF4-FFF2-40B4-BE49-F238E27FC236}">
                <a16:creationId xmlns:a16="http://schemas.microsoft.com/office/drawing/2014/main" id="{F72C9377-7AD7-5714-2087-EEF7BE2FE71A}"/>
              </a:ext>
            </a:extLst>
          </p:cNvPr>
          <p:cNvSpPr txBox="1">
            <a:spLocks/>
          </p:cNvSpPr>
          <p:nvPr/>
        </p:nvSpPr>
        <p:spPr>
          <a:xfrm>
            <a:off x="5864523" y="535000"/>
            <a:ext cx="1721707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en-US" dirty="0"/>
              <a:t>Clicking on a row opens this pop up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142CA5-FC3D-7101-ED6B-E9B6BA54A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143" y="1641519"/>
            <a:ext cx="5435714" cy="270511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846DF2E-75EA-B812-83CA-11D95CE58CA3}"/>
              </a:ext>
            </a:extLst>
          </p:cNvPr>
          <p:cNvSpPr/>
          <p:nvPr/>
        </p:nvSpPr>
        <p:spPr>
          <a:xfrm rot="7697928">
            <a:off x="4485946" y="1851178"/>
            <a:ext cx="1854125" cy="91056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72198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>
          <a:extLst>
            <a:ext uri="{FF2B5EF4-FFF2-40B4-BE49-F238E27FC236}">
              <a16:creationId xmlns:a16="http://schemas.microsoft.com/office/drawing/2014/main" id="{6B3B846F-EC34-14EC-42F6-F84F41BAF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>
            <a:extLst>
              <a:ext uri="{FF2B5EF4-FFF2-40B4-BE49-F238E27FC236}">
                <a16:creationId xmlns:a16="http://schemas.microsoft.com/office/drawing/2014/main" id="{62D25EF5-6723-6E2E-6140-32FE468BA0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050" y="527084"/>
            <a:ext cx="77139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Next steps</a:t>
            </a:r>
            <a:endParaRPr dirty="0"/>
          </a:p>
        </p:txBody>
      </p:sp>
      <p:sp>
        <p:nvSpPr>
          <p:cNvPr id="213" name="Google Shape;213;p30">
            <a:extLst>
              <a:ext uri="{FF2B5EF4-FFF2-40B4-BE49-F238E27FC236}">
                <a16:creationId xmlns:a16="http://schemas.microsoft.com/office/drawing/2014/main" id="{3B1DD687-B8CB-F373-96C9-CAF52C8D0AFE}"/>
              </a:ext>
            </a:extLst>
          </p:cNvPr>
          <p:cNvSpPr/>
          <p:nvPr/>
        </p:nvSpPr>
        <p:spPr>
          <a:xfrm rot="-5400000">
            <a:off x="7102247" y="4310200"/>
            <a:ext cx="193200" cy="193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" name="Google Shape;135;p24">
            <a:extLst>
              <a:ext uri="{FF2B5EF4-FFF2-40B4-BE49-F238E27FC236}">
                <a16:creationId xmlns:a16="http://schemas.microsoft.com/office/drawing/2014/main" id="{E7D8472B-CFBC-59F8-86B1-EBBC770F4802}"/>
              </a:ext>
            </a:extLst>
          </p:cNvPr>
          <p:cNvSpPr txBox="1">
            <a:spLocks/>
          </p:cNvSpPr>
          <p:nvPr/>
        </p:nvSpPr>
        <p:spPr>
          <a:xfrm>
            <a:off x="948644" y="2100475"/>
            <a:ext cx="3403821" cy="1692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ctr">
              <a:buFont typeface="Albert Sans"/>
              <a:buNone/>
            </a:pPr>
            <a:r>
              <a:rPr lang="en-US" dirty="0"/>
              <a:t>From the continuous collection of more images, we can train our model to improve it.</a:t>
            </a:r>
          </a:p>
          <a:p>
            <a:pPr marL="0" indent="0" algn="ctr">
              <a:buFont typeface="Albert Sans"/>
              <a:buNone/>
            </a:pPr>
            <a:endParaRPr lang="en-US" dirty="0"/>
          </a:p>
          <a:p>
            <a:pPr marL="0" indent="0" algn="ctr">
              <a:buFont typeface="Albert Sans"/>
              <a:buNone/>
            </a:pPr>
            <a:r>
              <a:rPr lang="en-US" dirty="0"/>
              <a:t>Any issues such as low model accuracy can be a detected by user feedback.</a:t>
            </a:r>
          </a:p>
        </p:txBody>
      </p:sp>
      <p:sp>
        <p:nvSpPr>
          <p:cNvPr id="2" name="Google Shape;135;p24">
            <a:extLst>
              <a:ext uri="{FF2B5EF4-FFF2-40B4-BE49-F238E27FC236}">
                <a16:creationId xmlns:a16="http://schemas.microsoft.com/office/drawing/2014/main" id="{6832D789-9397-EB58-4DF2-96B6A0E3E901}"/>
              </a:ext>
            </a:extLst>
          </p:cNvPr>
          <p:cNvSpPr txBox="1">
            <a:spLocks/>
          </p:cNvSpPr>
          <p:nvPr/>
        </p:nvSpPr>
        <p:spPr>
          <a:xfrm>
            <a:off x="4617308" y="2086160"/>
            <a:ext cx="3403821" cy="943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ctr">
              <a:buFont typeface="Albert Sans"/>
              <a:buNone/>
            </a:pPr>
            <a:r>
              <a:rPr lang="en-US" dirty="0"/>
              <a:t>Errors arising after deployment detected by Sentry can be quickly tracked by development.</a:t>
            </a:r>
          </a:p>
        </p:txBody>
      </p:sp>
      <p:sp>
        <p:nvSpPr>
          <p:cNvPr id="6" name="Google Shape;135;p24">
            <a:extLst>
              <a:ext uri="{FF2B5EF4-FFF2-40B4-BE49-F238E27FC236}">
                <a16:creationId xmlns:a16="http://schemas.microsoft.com/office/drawing/2014/main" id="{9C7A7C15-B886-7B73-E71C-69D81407A933}"/>
              </a:ext>
            </a:extLst>
          </p:cNvPr>
          <p:cNvSpPr txBox="1">
            <a:spLocks/>
          </p:cNvSpPr>
          <p:nvPr/>
        </p:nvSpPr>
        <p:spPr>
          <a:xfrm>
            <a:off x="1554124" y="1684337"/>
            <a:ext cx="2192859" cy="41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ctr">
              <a:buFont typeface="Albert Sans"/>
              <a:buNone/>
            </a:pPr>
            <a:r>
              <a:rPr lang="en-US" b="1" dirty="0"/>
              <a:t>Model Development</a:t>
            </a:r>
          </a:p>
        </p:txBody>
      </p:sp>
      <p:sp>
        <p:nvSpPr>
          <p:cNvPr id="7" name="Google Shape;135;p24">
            <a:extLst>
              <a:ext uri="{FF2B5EF4-FFF2-40B4-BE49-F238E27FC236}">
                <a16:creationId xmlns:a16="http://schemas.microsoft.com/office/drawing/2014/main" id="{8EB4B0B5-E783-6A66-F013-F6989DE77FBE}"/>
              </a:ext>
            </a:extLst>
          </p:cNvPr>
          <p:cNvSpPr txBox="1">
            <a:spLocks/>
          </p:cNvSpPr>
          <p:nvPr/>
        </p:nvSpPr>
        <p:spPr>
          <a:xfrm>
            <a:off x="5222790" y="1684337"/>
            <a:ext cx="2192859" cy="41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ctr">
              <a:buFont typeface="Albert Sans"/>
              <a:buNone/>
            </a:pPr>
            <a:r>
              <a:rPr lang="en-US" b="1" dirty="0"/>
              <a:t>WebApp Development</a:t>
            </a:r>
          </a:p>
        </p:txBody>
      </p:sp>
    </p:spTree>
    <p:extLst>
      <p:ext uri="{BB962C8B-B14F-4D97-AF65-F5344CB8AC3E}">
        <p14:creationId xmlns:p14="http://schemas.microsoft.com/office/powerpoint/2010/main" val="474845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>
          <a:extLst>
            <a:ext uri="{FF2B5EF4-FFF2-40B4-BE49-F238E27FC236}">
              <a16:creationId xmlns:a16="http://schemas.microsoft.com/office/drawing/2014/main" id="{48D95575-37FB-56BB-6205-80219BAE7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>
            <a:extLst>
              <a:ext uri="{FF2B5EF4-FFF2-40B4-BE49-F238E27FC236}">
                <a16:creationId xmlns:a16="http://schemas.microsoft.com/office/drawing/2014/main" id="{C98ED492-B945-0D5D-1735-DE2E1E4F04EB}"/>
              </a:ext>
            </a:extLst>
          </p:cNvPr>
          <p:cNvSpPr/>
          <p:nvPr/>
        </p:nvSpPr>
        <p:spPr>
          <a:xfrm>
            <a:off x="8049851" y="2121000"/>
            <a:ext cx="609600" cy="609600"/>
          </a:xfrm>
          <a:prstGeom prst="ellipse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7" name="Google Shape;127;p23">
            <a:extLst>
              <a:ext uri="{FF2B5EF4-FFF2-40B4-BE49-F238E27FC236}">
                <a16:creationId xmlns:a16="http://schemas.microsoft.com/office/drawing/2014/main" id="{4BBE824C-3499-C82A-408A-652FF490E0E9}"/>
              </a:ext>
            </a:extLst>
          </p:cNvPr>
          <p:cNvSpPr/>
          <p:nvPr/>
        </p:nvSpPr>
        <p:spPr>
          <a:xfrm>
            <a:off x="6699275" y="2120988"/>
            <a:ext cx="261900" cy="261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24" name="Google Shape;124;p23">
            <a:extLst>
              <a:ext uri="{FF2B5EF4-FFF2-40B4-BE49-F238E27FC236}">
                <a16:creationId xmlns:a16="http://schemas.microsoft.com/office/drawing/2014/main" id="{9A89332C-4D3C-BD14-3C90-4EB91A3A87E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961180" y="4050440"/>
            <a:ext cx="2182820" cy="109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3">
            <a:extLst>
              <a:ext uri="{FF2B5EF4-FFF2-40B4-BE49-F238E27FC236}">
                <a16:creationId xmlns:a16="http://schemas.microsoft.com/office/drawing/2014/main" id="{ECA8BED0-5802-9CAD-CDE1-84780BFE945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3925" y="3369875"/>
            <a:ext cx="1271088" cy="12710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oogle Shape;258;p33">
            <a:extLst>
              <a:ext uri="{FF2B5EF4-FFF2-40B4-BE49-F238E27FC236}">
                <a16:creationId xmlns:a16="http://schemas.microsoft.com/office/drawing/2014/main" id="{EAAC53D2-0810-E715-6956-EEC6C3FED297}"/>
              </a:ext>
            </a:extLst>
          </p:cNvPr>
          <p:cNvGrpSpPr/>
          <p:nvPr/>
        </p:nvGrpSpPr>
        <p:grpSpPr>
          <a:xfrm rot="5400000">
            <a:off x="-39239" y="-243849"/>
            <a:ext cx="2088843" cy="2084502"/>
            <a:chOff x="5266400" y="2154973"/>
            <a:chExt cx="2088843" cy="2084502"/>
          </a:xfrm>
        </p:grpSpPr>
        <p:pic>
          <p:nvPicPr>
            <p:cNvPr id="9" name="Google Shape;259;p33">
              <a:extLst>
                <a:ext uri="{FF2B5EF4-FFF2-40B4-BE49-F238E27FC236}">
                  <a16:creationId xmlns:a16="http://schemas.microsoft.com/office/drawing/2014/main" id="{F16223CC-0363-9442-FCB6-7A7EDBEFA40B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7407" y="2154973"/>
              <a:ext cx="1217836" cy="18304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260;p33">
              <a:extLst>
                <a:ext uri="{FF2B5EF4-FFF2-40B4-BE49-F238E27FC236}">
                  <a16:creationId xmlns:a16="http://schemas.microsoft.com/office/drawing/2014/main" id="{9583F657-CB38-3519-2535-720772BBD91E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51138"/>
            <a:stretch/>
          </p:blipFill>
          <p:spPr>
            <a:xfrm>
              <a:off x="5490798" y="3406550"/>
              <a:ext cx="1219702" cy="832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261;p33">
              <a:extLst>
                <a:ext uri="{FF2B5EF4-FFF2-40B4-BE49-F238E27FC236}">
                  <a16:creationId xmlns:a16="http://schemas.microsoft.com/office/drawing/2014/main" id="{279389CE-2829-F3A6-BCA2-832DD7325317}"/>
                </a:ext>
              </a:extLst>
            </p:cNvPr>
            <p:cNvSpPr/>
            <p:nvPr/>
          </p:nvSpPr>
          <p:spPr>
            <a:xfrm>
              <a:off x="5776500" y="3000450"/>
              <a:ext cx="714300" cy="714300"/>
            </a:xfrm>
            <a:prstGeom prst="ellipse">
              <a:avLst/>
            </a:prstGeom>
            <a:noFill/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" name="Google Shape;262;p33">
              <a:extLst>
                <a:ext uri="{FF2B5EF4-FFF2-40B4-BE49-F238E27FC236}">
                  <a16:creationId xmlns:a16="http://schemas.microsoft.com/office/drawing/2014/main" id="{121F83A5-C9E0-D250-D591-C7A7CA97AA70}"/>
                </a:ext>
              </a:extLst>
            </p:cNvPr>
            <p:cNvSpPr/>
            <p:nvPr/>
          </p:nvSpPr>
          <p:spPr>
            <a:xfrm>
              <a:off x="5266400" y="2568975"/>
              <a:ext cx="224400" cy="2244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3" name="Google Shape;229;p32">
            <a:extLst>
              <a:ext uri="{FF2B5EF4-FFF2-40B4-BE49-F238E27FC236}">
                <a16:creationId xmlns:a16="http://schemas.microsoft.com/office/drawing/2014/main" id="{F6AA130D-5AE1-92A6-0BBA-03C3948CFA0E}"/>
              </a:ext>
            </a:extLst>
          </p:cNvPr>
          <p:cNvSpPr txBox="1">
            <a:spLocks/>
          </p:cNvSpPr>
          <p:nvPr/>
        </p:nvSpPr>
        <p:spPr>
          <a:xfrm>
            <a:off x="2808000" y="2094150"/>
            <a:ext cx="3528000" cy="9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ctr"/>
            <a:r>
              <a:rPr lang="en-SG" sz="6000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5673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278600" cy="11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DevOps?</a:t>
            </a:r>
            <a:endParaRPr dirty="0"/>
          </a:p>
        </p:txBody>
      </p:sp>
      <p:sp>
        <p:nvSpPr>
          <p:cNvPr id="123" name="Google Shape;123;p23"/>
          <p:cNvSpPr txBox="1">
            <a:spLocks noGrp="1"/>
          </p:cNvSpPr>
          <p:nvPr>
            <p:ph type="body" idx="1"/>
          </p:nvPr>
        </p:nvSpPr>
        <p:spPr>
          <a:xfrm>
            <a:off x="715100" y="1282950"/>
            <a:ext cx="4494574" cy="28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DevOps is a methodology that integrates software development and IT operations through automation, collaboration, and communication to deliver high-quality software faster and more efficiently.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utilization of code testing and RPA for continuous integration testing, coupled with a deploy hook for continuous deployment, embodies DevOps principles by automating and integrating key processes in the software development lifecycle.</a:t>
            </a:r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961180" y="4050440"/>
            <a:ext cx="2182820" cy="109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3925" y="3369875"/>
            <a:ext cx="1271088" cy="127108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/>
          <p:nvPr/>
        </p:nvSpPr>
        <p:spPr>
          <a:xfrm>
            <a:off x="8049851" y="2121000"/>
            <a:ext cx="609600" cy="609600"/>
          </a:xfrm>
          <a:prstGeom prst="ellipse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7" name="Google Shape;127;p23"/>
          <p:cNvSpPr/>
          <p:nvPr/>
        </p:nvSpPr>
        <p:spPr>
          <a:xfrm>
            <a:off x="6699275" y="2120988"/>
            <a:ext cx="261900" cy="261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Development</a:t>
            </a:r>
            <a:endParaRPr dirty="0"/>
          </a:p>
        </p:txBody>
      </p:sp>
      <p:sp>
        <p:nvSpPr>
          <p:cNvPr id="135" name="Google Shape;135;p24"/>
          <p:cNvSpPr txBox="1">
            <a:spLocks noGrp="1"/>
          </p:cNvSpPr>
          <p:nvPr>
            <p:ph type="body" idx="4294967295"/>
          </p:nvPr>
        </p:nvSpPr>
        <p:spPr>
          <a:xfrm>
            <a:off x="826566" y="1274848"/>
            <a:ext cx="1480028" cy="434503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Saving models</a:t>
            </a:r>
            <a:endParaRPr dirty="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" name="Google Shape;135;p24">
            <a:extLst>
              <a:ext uri="{FF2B5EF4-FFF2-40B4-BE49-F238E27FC236}">
                <a16:creationId xmlns:a16="http://schemas.microsoft.com/office/drawing/2014/main" id="{9CFF642F-AD33-8585-26B0-CFB523A02D59}"/>
              </a:ext>
            </a:extLst>
          </p:cNvPr>
          <p:cNvSpPr txBox="1">
            <a:spLocks/>
          </p:cNvSpPr>
          <p:nvPr/>
        </p:nvSpPr>
        <p:spPr>
          <a:xfrm>
            <a:off x="826566" y="1585464"/>
            <a:ext cx="2909294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en-US" dirty="0"/>
              <a:t>Naming folders with timestamps for version tracking</a:t>
            </a:r>
            <a:endParaRPr lang="en-SG" dirty="0"/>
          </a:p>
        </p:txBody>
      </p:sp>
      <p:sp>
        <p:nvSpPr>
          <p:cNvPr id="3" name="Google Shape;135;p24">
            <a:extLst>
              <a:ext uri="{FF2B5EF4-FFF2-40B4-BE49-F238E27FC236}">
                <a16:creationId xmlns:a16="http://schemas.microsoft.com/office/drawing/2014/main" id="{2646F422-E2EF-2AA0-4170-8FA3F489519A}"/>
              </a:ext>
            </a:extLst>
          </p:cNvPr>
          <p:cNvSpPr txBox="1">
            <a:spLocks/>
          </p:cNvSpPr>
          <p:nvPr/>
        </p:nvSpPr>
        <p:spPr>
          <a:xfrm>
            <a:off x="826566" y="2976901"/>
            <a:ext cx="2233791" cy="434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en-SG" b="1" dirty="0"/>
              <a:t>Containerizing models</a:t>
            </a:r>
            <a:endParaRPr lang="en-SG" dirty="0"/>
          </a:p>
        </p:txBody>
      </p:sp>
      <p:sp>
        <p:nvSpPr>
          <p:cNvPr id="4" name="Google Shape;135;p24">
            <a:extLst>
              <a:ext uri="{FF2B5EF4-FFF2-40B4-BE49-F238E27FC236}">
                <a16:creationId xmlns:a16="http://schemas.microsoft.com/office/drawing/2014/main" id="{30B04BA2-850C-0B39-4CDB-CDB876290352}"/>
              </a:ext>
            </a:extLst>
          </p:cNvPr>
          <p:cNvSpPr txBox="1">
            <a:spLocks/>
          </p:cNvSpPr>
          <p:nvPr/>
        </p:nvSpPr>
        <p:spPr>
          <a:xfrm>
            <a:off x="826567" y="3287516"/>
            <a:ext cx="3144072" cy="83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en-US" dirty="0"/>
              <a:t>With Docker and TensorFlow serving, we can serve both models from the same container efficiently.</a:t>
            </a:r>
            <a:endParaRPr lang="en-SG" dirty="0"/>
          </a:p>
        </p:txBody>
      </p:sp>
      <p:sp>
        <p:nvSpPr>
          <p:cNvPr id="5" name="Google Shape;135;p24">
            <a:extLst>
              <a:ext uri="{FF2B5EF4-FFF2-40B4-BE49-F238E27FC236}">
                <a16:creationId xmlns:a16="http://schemas.microsoft.com/office/drawing/2014/main" id="{B62FB6A3-FD4E-C6EE-E78A-8B37DAFB8994}"/>
              </a:ext>
            </a:extLst>
          </p:cNvPr>
          <p:cNvSpPr txBox="1">
            <a:spLocks/>
          </p:cNvSpPr>
          <p:nvPr/>
        </p:nvSpPr>
        <p:spPr>
          <a:xfrm>
            <a:off x="4760134" y="1274848"/>
            <a:ext cx="2233791" cy="434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en-SG" b="1" dirty="0"/>
              <a:t>Testing models</a:t>
            </a:r>
            <a:endParaRPr lang="en-SG" dirty="0"/>
          </a:p>
        </p:txBody>
      </p:sp>
      <p:sp>
        <p:nvSpPr>
          <p:cNvPr id="6" name="Google Shape;135;p24">
            <a:extLst>
              <a:ext uri="{FF2B5EF4-FFF2-40B4-BE49-F238E27FC236}">
                <a16:creationId xmlns:a16="http://schemas.microsoft.com/office/drawing/2014/main" id="{CF3551D4-B14A-A479-B4D5-F622FE48286E}"/>
              </a:ext>
            </a:extLst>
          </p:cNvPr>
          <p:cNvSpPr txBox="1">
            <a:spLocks/>
          </p:cNvSpPr>
          <p:nvPr/>
        </p:nvSpPr>
        <p:spPr>
          <a:xfrm>
            <a:off x="4760134" y="1585463"/>
            <a:ext cx="3840169" cy="1141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en-US" dirty="0"/>
              <a:t>I did two forms of testing, single input and batch input to ascertain the reliability of the deployed models especially during continuous integration</a:t>
            </a:r>
            <a:endParaRPr lang="en-SG" dirty="0"/>
          </a:p>
        </p:txBody>
      </p:sp>
      <p:sp>
        <p:nvSpPr>
          <p:cNvPr id="9" name="Google Shape;135;p24">
            <a:extLst>
              <a:ext uri="{FF2B5EF4-FFF2-40B4-BE49-F238E27FC236}">
                <a16:creationId xmlns:a16="http://schemas.microsoft.com/office/drawing/2014/main" id="{FBB6C1CB-F5F8-EB97-28B7-14F7E9AF932D}"/>
              </a:ext>
            </a:extLst>
          </p:cNvPr>
          <p:cNvSpPr txBox="1">
            <a:spLocks/>
          </p:cNvSpPr>
          <p:nvPr/>
        </p:nvSpPr>
        <p:spPr>
          <a:xfrm>
            <a:off x="4760134" y="2976901"/>
            <a:ext cx="2233791" cy="434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en-SG" b="1" dirty="0"/>
              <a:t>Deploying models</a:t>
            </a:r>
            <a:endParaRPr lang="en-SG" dirty="0"/>
          </a:p>
        </p:txBody>
      </p:sp>
      <p:sp>
        <p:nvSpPr>
          <p:cNvPr id="10" name="Google Shape;135;p24">
            <a:extLst>
              <a:ext uri="{FF2B5EF4-FFF2-40B4-BE49-F238E27FC236}">
                <a16:creationId xmlns:a16="http://schemas.microsoft.com/office/drawing/2014/main" id="{473EFD4A-A00A-BA4B-508B-97FA8A50581B}"/>
              </a:ext>
            </a:extLst>
          </p:cNvPr>
          <p:cNvSpPr txBox="1">
            <a:spLocks/>
          </p:cNvSpPr>
          <p:nvPr/>
        </p:nvSpPr>
        <p:spPr>
          <a:xfrm>
            <a:off x="4760134" y="3287516"/>
            <a:ext cx="3840169" cy="83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en-US" dirty="0"/>
              <a:t>To ensure continuous availability of the model, any changes to the main branch is automatically deployed with a deploy hook. This is done with GitLab’s CICD variables for security</a:t>
            </a:r>
            <a:endParaRPr lang="en-SG" dirty="0"/>
          </a:p>
        </p:txBody>
      </p:sp>
      <p:pic>
        <p:nvPicPr>
          <p:cNvPr id="12" name="Graphic 11" descr="Stopwatch 75% with solid fill">
            <a:extLst>
              <a:ext uri="{FF2B5EF4-FFF2-40B4-BE49-F238E27FC236}">
                <a16:creationId xmlns:a16="http://schemas.microsoft.com/office/drawing/2014/main" id="{86482759-7100-34ED-AD68-DC20657AB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2658" y="1905564"/>
            <a:ext cx="748306" cy="748306"/>
          </a:xfrm>
          <a:prstGeom prst="rect">
            <a:avLst/>
          </a:prstGeom>
        </p:spPr>
      </p:pic>
      <p:pic>
        <p:nvPicPr>
          <p:cNvPr id="14" name="Graphic 13" descr="Box with solid fill">
            <a:extLst>
              <a:ext uri="{FF2B5EF4-FFF2-40B4-BE49-F238E27FC236}">
                <a16:creationId xmlns:a16="http://schemas.microsoft.com/office/drawing/2014/main" id="{2E4F95BB-E614-A2AB-7F20-C512CACECC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45708" y="2791276"/>
            <a:ext cx="914400" cy="914400"/>
          </a:xfrm>
          <a:prstGeom prst="rect">
            <a:avLst/>
          </a:prstGeom>
        </p:spPr>
      </p:pic>
      <p:pic>
        <p:nvPicPr>
          <p:cNvPr id="16" name="Graphic 15" descr="Clipboard Partially Crossed with solid fill">
            <a:extLst>
              <a:ext uri="{FF2B5EF4-FFF2-40B4-BE49-F238E27FC236}">
                <a16:creationId xmlns:a16="http://schemas.microsoft.com/office/drawing/2014/main" id="{001DF21D-37FC-A820-A4DA-97B4DD3223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30779" y="714056"/>
            <a:ext cx="914400" cy="914400"/>
          </a:xfrm>
          <a:prstGeom prst="rect">
            <a:avLst/>
          </a:prstGeom>
        </p:spPr>
      </p:pic>
      <p:pic>
        <p:nvPicPr>
          <p:cNvPr id="18" name="Graphic 17" descr="Waiter male with solid fill">
            <a:extLst>
              <a:ext uri="{FF2B5EF4-FFF2-40B4-BE49-F238E27FC236}">
                <a16:creationId xmlns:a16="http://schemas.microsoft.com/office/drawing/2014/main" id="{88183D86-4F24-0384-A541-462C935B9E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03741" y="4227429"/>
            <a:ext cx="914400" cy="914400"/>
          </a:xfrm>
          <a:prstGeom prst="rect">
            <a:avLst/>
          </a:prstGeom>
        </p:spPr>
      </p:pic>
      <p:sp>
        <p:nvSpPr>
          <p:cNvPr id="7" name="Google Shape;135;p24">
            <a:extLst>
              <a:ext uri="{FF2B5EF4-FFF2-40B4-BE49-F238E27FC236}">
                <a16:creationId xmlns:a16="http://schemas.microsoft.com/office/drawing/2014/main" id="{D86A504E-6CE7-E992-BEA1-CB032D9219D8}"/>
              </a:ext>
            </a:extLst>
          </p:cNvPr>
          <p:cNvSpPr txBox="1">
            <a:spLocks/>
          </p:cNvSpPr>
          <p:nvPr/>
        </p:nvSpPr>
        <p:spPr>
          <a:xfrm>
            <a:off x="1661316" y="4684629"/>
            <a:ext cx="5821368" cy="418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en-US" dirty="0"/>
              <a:t>Models deployed on: </a:t>
            </a:r>
            <a:r>
              <a:rPr lang="en-US" dirty="0">
                <a:solidFill>
                  <a:schemeClr val="accent2"/>
                </a:solidFill>
              </a:rPr>
              <a:t>https://ca2-model-server-mfp2.onrender.com</a:t>
            </a:r>
            <a:endParaRPr lang="en-SG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Web Application Development</a:t>
            </a:r>
            <a:endParaRPr dirty="0"/>
          </a:p>
        </p:txBody>
      </p:sp>
      <p:sp>
        <p:nvSpPr>
          <p:cNvPr id="26" name="Google Shape;135;p24">
            <a:extLst>
              <a:ext uri="{FF2B5EF4-FFF2-40B4-BE49-F238E27FC236}">
                <a16:creationId xmlns:a16="http://schemas.microsoft.com/office/drawing/2014/main" id="{B49FF98F-0664-2171-EC00-FC2C402ED2B3}"/>
              </a:ext>
            </a:extLst>
          </p:cNvPr>
          <p:cNvSpPr txBox="1">
            <a:spLocks/>
          </p:cNvSpPr>
          <p:nvPr/>
        </p:nvSpPr>
        <p:spPr>
          <a:xfrm>
            <a:off x="826565" y="1274848"/>
            <a:ext cx="2674516" cy="434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en-US" b="1" dirty="0"/>
              <a:t>D</a:t>
            </a:r>
            <a:r>
              <a:rPr lang="en-SG" b="1" dirty="0" err="1"/>
              <a:t>eveloping</a:t>
            </a:r>
            <a:r>
              <a:rPr lang="en-SG" b="1" dirty="0"/>
              <a:t> backend routes</a:t>
            </a:r>
            <a:endParaRPr lang="en-SG" dirty="0"/>
          </a:p>
        </p:txBody>
      </p:sp>
      <p:sp>
        <p:nvSpPr>
          <p:cNvPr id="27" name="Google Shape;135;p24">
            <a:extLst>
              <a:ext uri="{FF2B5EF4-FFF2-40B4-BE49-F238E27FC236}">
                <a16:creationId xmlns:a16="http://schemas.microsoft.com/office/drawing/2014/main" id="{7ACF5905-429F-1C3B-9DC4-63E8CBBF4E7C}"/>
              </a:ext>
            </a:extLst>
          </p:cNvPr>
          <p:cNvSpPr txBox="1">
            <a:spLocks/>
          </p:cNvSpPr>
          <p:nvPr/>
        </p:nvSpPr>
        <p:spPr>
          <a:xfrm>
            <a:off x="826566" y="1585464"/>
            <a:ext cx="2909294" cy="898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en-US" dirty="0"/>
              <a:t>Use of Postman to check route </a:t>
            </a:r>
            <a:r>
              <a:rPr lang="en-US" dirty="0" err="1"/>
              <a:t>json</a:t>
            </a:r>
            <a:r>
              <a:rPr lang="en-US" dirty="0"/>
              <a:t> returns, status codes, error messages</a:t>
            </a:r>
            <a:endParaRPr lang="en-SG" dirty="0"/>
          </a:p>
        </p:txBody>
      </p:sp>
      <p:sp>
        <p:nvSpPr>
          <p:cNvPr id="28" name="Google Shape;135;p24">
            <a:extLst>
              <a:ext uri="{FF2B5EF4-FFF2-40B4-BE49-F238E27FC236}">
                <a16:creationId xmlns:a16="http://schemas.microsoft.com/office/drawing/2014/main" id="{59943A7D-D83A-F89A-637F-6543A4640CB5}"/>
              </a:ext>
            </a:extLst>
          </p:cNvPr>
          <p:cNvSpPr txBox="1">
            <a:spLocks/>
          </p:cNvSpPr>
          <p:nvPr/>
        </p:nvSpPr>
        <p:spPr>
          <a:xfrm>
            <a:off x="826566" y="2976901"/>
            <a:ext cx="2233791" cy="434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en-SG" b="1" dirty="0"/>
              <a:t>Developing frontend</a:t>
            </a:r>
            <a:endParaRPr lang="en-SG" dirty="0"/>
          </a:p>
        </p:txBody>
      </p:sp>
      <p:sp>
        <p:nvSpPr>
          <p:cNvPr id="29" name="Google Shape;135;p24">
            <a:extLst>
              <a:ext uri="{FF2B5EF4-FFF2-40B4-BE49-F238E27FC236}">
                <a16:creationId xmlns:a16="http://schemas.microsoft.com/office/drawing/2014/main" id="{0DE0D749-5D5D-A984-6481-153A0FE6D87E}"/>
              </a:ext>
            </a:extLst>
          </p:cNvPr>
          <p:cNvSpPr txBox="1">
            <a:spLocks/>
          </p:cNvSpPr>
          <p:nvPr/>
        </p:nvSpPr>
        <p:spPr>
          <a:xfrm>
            <a:off x="826567" y="3287516"/>
            <a:ext cx="35573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en-US" dirty="0" err="1"/>
              <a:t>Vite</a:t>
            </a:r>
            <a:r>
              <a:rPr lang="en-US" dirty="0"/>
              <a:t> + React for fast development and deployment. Automatic refreshing of pages during development for efficiency.</a:t>
            </a:r>
            <a:endParaRPr lang="en-SG" dirty="0"/>
          </a:p>
        </p:txBody>
      </p:sp>
      <p:sp>
        <p:nvSpPr>
          <p:cNvPr id="30" name="Google Shape;135;p24">
            <a:extLst>
              <a:ext uri="{FF2B5EF4-FFF2-40B4-BE49-F238E27FC236}">
                <a16:creationId xmlns:a16="http://schemas.microsoft.com/office/drawing/2014/main" id="{1733E83D-7364-BEC9-1208-1D2686E7677B}"/>
              </a:ext>
            </a:extLst>
          </p:cNvPr>
          <p:cNvSpPr txBox="1">
            <a:spLocks/>
          </p:cNvSpPr>
          <p:nvPr/>
        </p:nvSpPr>
        <p:spPr>
          <a:xfrm>
            <a:off x="4760134" y="1274848"/>
            <a:ext cx="2233791" cy="434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en-SG" b="1" dirty="0"/>
              <a:t>Detailed testing</a:t>
            </a:r>
            <a:endParaRPr lang="en-SG" dirty="0"/>
          </a:p>
        </p:txBody>
      </p:sp>
      <p:sp>
        <p:nvSpPr>
          <p:cNvPr id="31" name="Google Shape;135;p24">
            <a:extLst>
              <a:ext uri="{FF2B5EF4-FFF2-40B4-BE49-F238E27FC236}">
                <a16:creationId xmlns:a16="http://schemas.microsoft.com/office/drawing/2014/main" id="{6F237A7D-7E15-C526-689D-CC9EA672E689}"/>
              </a:ext>
            </a:extLst>
          </p:cNvPr>
          <p:cNvSpPr txBox="1">
            <a:spLocks/>
          </p:cNvSpPr>
          <p:nvPr/>
        </p:nvSpPr>
        <p:spPr>
          <a:xfrm>
            <a:off x="4760134" y="1585463"/>
            <a:ext cx="3840169" cy="1141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en-US" dirty="0"/>
              <a:t>For each API route, I performed extensive testing such as successful calls and returns, as well as validating expected failures and their returns</a:t>
            </a:r>
            <a:endParaRPr lang="en-SG" dirty="0"/>
          </a:p>
        </p:txBody>
      </p:sp>
      <p:sp>
        <p:nvSpPr>
          <p:cNvPr id="32" name="Google Shape;135;p24">
            <a:extLst>
              <a:ext uri="{FF2B5EF4-FFF2-40B4-BE49-F238E27FC236}">
                <a16:creationId xmlns:a16="http://schemas.microsoft.com/office/drawing/2014/main" id="{A29C6934-6D24-57E5-3DEB-8B2BBC86B969}"/>
              </a:ext>
            </a:extLst>
          </p:cNvPr>
          <p:cNvSpPr txBox="1">
            <a:spLocks/>
          </p:cNvSpPr>
          <p:nvPr/>
        </p:nvSpPr>
        <p:spPr>
          <a:xfrm>
            <a:off x="4760134" y="2976901"/>
            <a:ext cx="2563304" cy="434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en-SG" b="1" dirty="0"/>
              <a:t>Deploying the application</a:t>
            </a:r>
            <a:endParaRPr lang="en-SG" dirty="0"/>
          </a:p>
        </p:txBody>
      </p:sp>
      <p:sp>
        <p:nvSpPr>
          <p:cNvPr id="33" name="Google Shape;135;p24">
            <a:extLst>
              <a:ext uri="{FF2B5EF4-FFF2-40B4-BE49-F238E27FC236}">
                <a16:creationId xmlns:a16="http://schemas.microsoft.com/office/drawing/2014/main" id="{E615D120-93E1-83EB-4076-3895C4C91431}"/>
              </a:ext>
            </a:extLst>
          </p:cNvPr>
          <p:cNvSpPr txBox="1">
            <a:spLocks/>
          </p:cNvSpPr>
          <p:nvPr/>
        </p:nvSpPr>
        <p:spPr>
          <a:xfrm>
            <a:off x="4760134" y="3287516"/>
            <a:ext cx="3840169" cy="83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en-US" dirty="0"/>
              <a:t>Docker to containerize the web application. Built from the base image python 3.8. </a:t>
            </a:r>
            <a:endParaRPr lang="en-SG" dirty="0"/>
          </a:p>
        </p:txBody>
      </p:sp>
      <p:pic>
        <p:nvPicPr>
          <p:cNvPr id="35" name="Graphic 34" descr="Box with solid fill">
            <a:extLst>
              <a:ext uri="{FF2B5EF4-FFF2-40B4-BE49-F238E27FC236}">
                <a16:creationId xmlns:a16="http://schemas.microsoft.com/office/drawing/2014/main" id="{62466953-319B-9A56-E032-FEF89685D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73791" y="3818856"/>
            <a:ext cx="914400" cy="914400"/>
          </a:xfrm>
          <a:prstGeom prst="rect">
            <a:avLst/>
          </a:prstGeom>
        </p:spPr>
      </p:pic>
      <p:pic>
        <p:nvPicPr>
          <p:cNvPr id="38" name="Graphic 37" descr="Route (Two Pins With A Path) with solid fill">
            <a:extLst>
              <a:ext uri="{FF2B5EF4-FFF2-40B4-BE49-F238E27FC236}">
                <a16:creationId xmlns:a16="http://schemas.microsoft.com/office/drawing/2014/main" id="{E2116588-6619-207A-29FA-E7C026B633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55107" y="2114550"/>
            <a:ext cx="914400" cy="914400"/>
          </a:xfrm>
          <a:prstGeom prst="rect">
            <a:avLst/>
          </a:prstGeom>
        </p:spPr>
      </p:pic>
      <p:pic>
        <p:nvPicPr>
          <p:cNvPr id="40" name="Graphic 39" descr="Clipboard Mixed with solid fill">
            <a:extLst>
              <a:ext uri="{FF2B5EF4-FFF2-40B4-BE49-F238E27FC236}">
                <a16:creationId xmlns:a16="http://schemas.microsoft.com/office/drawing/2014/main" id="{C7F63E93-C6A4-9283-F24F-74946CCF45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74790" y="730475"/>
            <a:ext cx="914400" cy="914400"/>
          </a:xfrm>
          <a:prstGeom prst="rect">
            <a:avLst/>
          </a:prstGeom>
        </p:spPr>
      </p:pic>
      <p:pic>
        <p:nvPicPr>
          <p:cNvPr id="42" name="Graphic 41" descr="Web design with solid fill">
            <a:extLst>
              <a:ext uri="{FF2B5EF4-FFF2-40B4-BE49-F238E27FC236}">
                <a16:creationId xmlns:a16="http://schemas.microsoft.com/office/drawing/2014/main" id="{60B0F261-8AA5-ADE4-35D8-011034784E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9367" y="4138824"/>
            <a:ext cx="914400" cy="914400"/>
          </a:xfrm>
          <a:prstGeom prst="rect">
            <a:avLst/>
          </a:prstGeom>
        </p:spPr>
      </p:pic>
      <p:sp>
        <p:nvSpPr>
          <p:cNvPr id="2" name="Google Shape;135;p24">
            <a:extLst>
              <a:ext uri="{FF2B5EF4-FFF2-40B4-BE49-F238E27FC236}">
                <a16:creationId xmlns:a16="http://schemas.microsoft.com/office/drawing/2014/main" id="{7FE27B61-9FD3-0CEB-8B28-03314048AD9A}"/>
              </a:ext>
            </a:extLst>
          </p:cNvPr>
          <p:cNvSpPr txBox="1">
            <a:spLocks/>
          </p:cNvSpPr>
          <p:nvPr/>
        </p:nvSpPr>
        <p:spPr>
          <a:xfrm>
            <a:off x="1661316" y="4434452"/>
            <a:ext cx="5821368" cy="418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ctr">
              <a:buFont typeface="Albert Sans"/>
              <a:buNone/>
            </a:pPr>
            <a:r>
              <a:rPr lang="en-US" dirty="0"/>
              <a:t>Deployed on: </a:t>
            </a:r>
            <a:r>
              <a:rPr lang="en-US" dirty="0">
                <a:solidFill>
                  <a:schemeClr val="accent2"/>
                </a:solidFill>
              </a:rPr>
              <a:t>https://greens-ai.onrender.com</a:t>
            </a:r>
            <a:endParaRPr lang="en-SG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Development Cycle</a:t>
            </a:r>
            <a:endParaRPr dirty="0"/>
          </a:p>
        </p:txBody>
      </p:sp>
      <p:sp>
        <p:nvSpPr>
          <p:cNvPr id="2" name="Google Shape;135;p24">
            <a:extLst>
              <a:ext uri="{FF2B5EF4-FFF2-40B4-BE49-F238E27FC236}">
                <a16:creationId xmlns:a16="http://schemas.microsoft.com/office/drawing/2014/main" id="{AD84EAB1-C38E-5F1C-F458-159D79E399E6}"/>
              </a:ext>
            </a:extLst>
          </p:cNvPr>
          <p:cNvSpPr txBox="1">
            <a:spLocks/>
          </p:cNvSpPr>
          <p:nvPr/>
        </p:nvSpPr>
        <p:spPr>
          <a:xfrm>
            <a:off x="1267287" y="1884447"/>
            <a:ext cx="1430603" cy="434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en-SG" b="1" dirty="0"/>
              <a:t>Code changes</a:t>
            </a:r>
            <a:endParaRPr lang="en-SG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77074ACF-6679-4069-0BC9-1D3C83AC7E37}"/>
              </a:ext>
            </a:extLst>
          </p:cNvPr>
          <p:cNvSpPr/>
          <p:nvPr/>
        </p:nvSpPr>
        <p:spPr>
          <a:xfrm>
            <a:off x="2697890" y="1969893"/>
            <a:ext cx="757881" cy="2636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Google Shape;135;p24">
            <a:extLst>
              <a:ext uri="{FF2B5EF4-FFF2-40B4-BE49-F238E27FC236}">
                <a16:creationId xmlns:a16="http://schemas.microsoft.com/office/drawing/2014/main" id="{707F3BF6-9E4E-F7AE-EEB3-E395D57881AB}"/>
              </a:ext>
            </a:extLst>
          </p:cNvPr>
          <p:cNvSpPr txBox="1">
            <a:spLocks/>
          </p:cNvSpPr>
          <p:nvPr/>
        </p:nvSpPr>
        <p:spPr>
          <a:xfrm>
            <a:off x="3496960" y="1884446"/>
            <a:ext cx="2064916" cy="434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en-SG" b="1" dirty="0"/>
              <a:t>Push to source control</a:t>
            </a:r>
            <a:endParaRPr lang="en-SG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A90DCED-7902-A2D1-AF0A-5331725F972D}"/>
              </a:ext>
            </a:extLst>
          </p:cNvPr>
          <p:cNvSpPr/>
          <p:nvPr/>
        </p:nvSpPr>
        <p:spPr>
          <a:xfrm>
            <a:off x="5561876" y="1969892"/>
            <a:ext cx="757881" cy="2636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Google Shape;135;p24">
            <a:extLst>
              <a:ext uri="{FF2B5EF4-FFF2-40B4-BE49-F238E27FC236}">
                <a16:creationId xmlns:a16="http://schemas.microsoft.com/office/drawing/2014/main" id="{1E60083A-E22C-AB13-B6AC-E4190335EBB6}"/>
              </a:ext>
            </a:extLst>
          </p:cNvPr>
          <p:cNvSpPr txBox="1">
            <a:spLocks/>
          </p:cNvSpPr>
          <p:nvPr/>
        </p:nvSpPr>
        <p:spPr>
          <a:xfrm>
            <a:off x="6360946" y="1880844"/>
            <a:ext cx="1171110" cy="434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en-SG" b="1" dirty="0"/>
              <a:t>Run </a:t>
            </a:r>
            <a:r>
              <a:rPr lang="en-SG" b="1" dirty="0" err="1"/>
              <a:t>pytest</a:t>
            </a:r>
            <a:endParaRPr lang="en-SG" dirty="0"/>
          </a:p>
        </p:txBody>
      </p:sp>
      <p:sp>
        <p:nvSpPr>
          <p:cNvPr id="7" name="Google Shape;135;p24">
            <a:extLst>
              <a:ext uri="{FF2B5EF4-FFF2-40B4-BE49-F238E27FC236}">
                <a16:creationId xmlns:a16="http://schemas.microsoft.com/office/drawing/2014/main" id="{C36CD962-5C2F-0207-2BC2-EB3726098418}"/>
              </a:ext>
            </a:extLst>
          </p:cNvPr>
          <p:cNvSpPr txBox="1">
            <a:spLocks/>
          </p:cNvSpPr>
          <p:nvPr/>
        </p:nvSpPr>
        <p:spPr>
          <a:xfrm>
            <a:off x="6263588" y="3125833"/>
            <a:ext cx="1307035" cy="434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en-SG" b="1" dirty="0"/>
              <a:t>Deploy build</a:t>
            </a:r>
            <a:endParaRPr lang="en-SG" dirty="0"/>
          </a:p>
        </p:txBody>
      </p:sp>
      <p:sp>
        <p:nvSpPr>
          <p:cNvPr id="8" name="Google Shape;135;p24">
            <a:extLst>
              <a:ext uri="{FF2B5EF4-FFF2-40B4-BE49-F238E27FC236}">
                <a16:creationId xmlns:a16="http://schemas.microsoft.com/office/drawing/2014/main" id="{C501598D-2436-B8B5-D9CD-C3B60D5909DE}"/>
              </a:ext>
            </a:extLst>
          </p:cNvPr>
          <p:cNvSpPr txBox="1">
            <a:spLocks/>
          </p:cNvSpPr>
          <p:nvPr/>
        </p:nvSpPr>
        <p:spPr>
          <a:xfrm>
            <a:off x="4430618" y="3125832"/>
            <a:ext cx="955589" cy="434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en-SG" b="1" dirty="0"/>
              <a:t>Run RPA</a:t>
            </a:r>
            <a:endParaRPr lang="en-SG" dirty="0"/>
          </a:p>
        </p:txBody>
      </p:sp>
      <p:sp>
        <p:nvSpPr>
          <p:cNvPr id="9" name="Google Shape;135;p24">
            <a:extLst>
              <a:ext uri="{FF2B5EF4-FFF2-40B4-BE49-F238E27FC236}">
                <a16:creationId xmlns:a16="http://schemas.microsoft.com/office/drawing/2014/main" id="{4F7E114F-39AB-B842-054F-68E5F81E97CE}"/>
              </a:ext>
            </a:extLst>
          </p:cNvPr>
          <p:cNvSpPr txBox="1">
            <a:spLocks/>
          </p:cNvSpPr>
          <p:nvPr/>
        </p:nvSpPr>
        <p:spPr>
          <a:xfrm>
            <a:off x="2038250" y="3125831"/>
            <a:ext cx="1569307" cy="434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en-SG" b="1" dirty="0"/>
              <a:t>Error monitoring</a:t>
            </a:r>
            <a:endParaRPr lang="en-SG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3B8907F-666D-558E-5352-EDBFC0778A92}"/>
              </a:ext>
            </a:extLst>
          </p:cNvPr>
          <p:cNvSpPr/>
          <p:nvPr/>
        </p:nvSpPr>
        <p:spPr>
          <a:xfrm rot="5400000">
            <a:off x="6538166" y="2615087"/>
            <a:ext cx="757881" cy="2636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00A137B-648E-EED8-0CA2-604C2BB5768F}"/>
              </a:ext>
            </a:extLst>
          </p:cNvPr>
          <p:cNvSpPr/>
          <p:nvPr/>
        </p:nvSpPr>
        <p:spPr>
          <a:xfrm rot="10800000">
            <a:off x="5463022" y="3211279"/>
            <a:ext cx="757881" cy="2636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C757261-B39B-9E86-AFF5-FB62775F0032}"/>
              </a:ext>
            </a:extLst>
          </p:cNvPr>
          <p:cNvSpPr/>
          <p:nvPr/>
        </p:nvSpPr>
        <p:spPr>
          <a:xfrm rot="10800000">
            <a:off x="3595922" y="3211280"/>
            <a:ext cx="757881" cy="2636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44CC253-03F7-4A90-3287-605CA08FD6F4}"/>
              </a:ext>
            </a:extLst>
          </p:cNvPr>
          <p:cNvSpPr/>
          <p:nvPr/>
        </p:nvSpPr>
        <p:spPr>
          <a:xfrm rot="13958557">
            <a:off x="1495668" y="2590586"/>
            <a:ext cx="1085163" cy="2636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RPA (UiPath)</a:t>
            </a:r>
            <a:endParaRPr dirty="0"/>
          </a:p>
        </p:txBody>
      </p:sp>
      <p:sp>
        <p:nvSpPr>
          <p:cNvPr id="175" name="Google Shape;175;p27"/>
          <p:cNvSpPr/>
          <p:nvPr/>
        </p:nvSpPr>
        <p:spPr>
          <a:xfrm rot="-5400000">
            <a:off x="7102247" y="4310200"/>
            <a:ext cx="193200" cy="193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" name="Google Shape;135;p24">
            <a:extLst>
              <a:ext uri="{FF2B5EF4-FFF2-40B4-BE49-F238E27FC236}">
                <a16:creationId xmlns:a16="http://schemas.microsoft.com/office/drawing/2014/main" id="{0926B14B-29EC-25CF-2A64-D24E53B54B68}"/>
              </a:ext>
            </a:extLst>
          </p:cNvPr>
          <p:cNvSpPr txBox="1">
            <a:spLocks/>
          </p:cNvSpPr>
          <p:nvPr/>
        </p:nvSpPr>
        <p:spPr>
          <a:xfrm>
            <a:off x="715100" y="1175200"/>
            <a:ext cx="4272654" cy="1679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en-US" dirty="0"/>
              <a:t>Simulate an entire user journey on the website</a:t>
            </a:r>
          </a:p>
          <a:p>
            <a:pPr marL="285750" indent="-285750"/>
            <a:r>
              <a:rPr lang="en-US" dirty="0"/>
              <a:t>Login</a:t>
            </a:r>
          </a:p>
          <a:p>
            <a:pPr marL="285750" indent="-285750"/>
            <a:r>
              <a:rPr lang="en-US" dirty="0"/>
              <a:t>Sign Up</a:t>
            </a:r>
          </a:p>
          <a:p>
            <a:pPr marL="285750" indent="-285750"/>
            <a:r>
              <a:rPr lang="en-US" dirty="0"/>
              <a:t>Make predictions</a:t>
            </a:r>
          </a:p>
          <a:p>
            <a:pPr marL="285750" indent="-285750"/>
            <a:r>
              <a:rPr lang="en-US" dirty="0"/>
              <a:t>Delete predictions</a:t>
            </a:r>
          </a:p>
          <a:p>
            <a:pPr marL="285750" indent="-285750"/>
            <a:r>
              <a:rPr lang="en-US" dirty="0"/>
              <a:t>Searching predictions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5FFF59-FCC4-CCAF-F7B9-4C3DA35B6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641" y="1827392"/>
            <a:ext cx="3980529" cy="24886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9D234A2B-2C20-C2A3-CC6C-588E698D9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>
            <a:extLst>
              <a:ext uri="{FF2B5EF4-FFF2-40B4-BE49-F238E27FC236}">
                <a16:creationId xmlns:a16="http://schemas.microsoft.com/office/drawing/2014/main" id="{9AF3A1D1-94B2-7413-0EED-495D162562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Error Monitoring (Sentry)</a:t>
            </a:r>
            <a:endParaRPr dirty="0"/>
          </a:p>
        </p:txBody>
      </p:sp>
      <p:sp>
        <p:nvSpPr>
          <p:cNvPr id="2" name="Google Shape;135;p24">
            <a:extLst>
              <a:ext uri="{FF2B5EF4-FFF2-40B4-BE49-F238E27FC236}">
                <a16:creationId xmlns:a16="http://schemas.microsoft.com/office/drawing/2014/main" id="{956C034E-1A2A-30D8-61B4-EFC4192D0A30}"/>
              </a:ext>
            </a:extLst>
          </p:cNvPr>
          <p:cNvSpPr txBox="1">
            <a:spLocks/>
          </p:cNvSpPr>
          <p:nvPr/>
        </p:nvSpPr>
        <p:spPr>
          <a:xfrm>
            <a:off x="715099" y="1175200"/>
            <a:ext cx="4837203" cy="1679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en-US" dirty="0"/>
              <a:t>To continuously keep track of errors after deployment. By integrating Sentry with GitLab, we can easily see, track, and resolve errors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371EDE-2AD4-E3B6-75C7-4FDBA599D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055" y="3079726"/>
            <a:ext cx="7081889" cy="15287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B3F9BD-D1DC-0EDE-F4F9-FECD27CEE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126" y="1748892"/>
            <a:ext cx="1370766" cy="53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773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Scrum Board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F67DDE-9990-A1B9-AA89-DD8F92A54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78" y="1294648"/>
            <a:ext cx="4731580" cy="2720018"/>
          </a:xfrm>
          <a:prstGeom prst="rect">
            <a:avLst/>
          </a:prstGeom>
        </p:spPr>
      </p:pic>
      <p:sp>
        <p:nvSpPr>
          <p:cNvPr id="4" name="Google Shape;135;p24">
            <a:extLst>
              <a:ext uri="{FF2B5EF4-FFF2-40B4-BE49-F238E27FC236}">
                <a16:creationId xmlns:a16="http://schemas.microsoft.com/office/drawing/2014/main" id="{49007104-28AA-747A-82D6-9CA518C10090}"/>
              </a:ext>
            </a:extLst>
          </p:cNvPr>
          <p:cNvSpPr txBox="1">
            <a:spLocks/>
          </p:cNvSpPr>
          <p:nvPr/>
        </p:nvSpPr>
        <p:spPr>
          <a:xfrm>
            <a:off x="5688227" y="1211741"/>
            <a:ext cx="2895600" cy="2720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en-US" dirty="0"/>
              <a:t>A Scrum board provides a visual representation of the tasks in a project, facilitating transparency, collaboration, and accountability among team members. It helps teams organize, prioritize, and track their work efficiently, leading to increased productivity and adaptability in Agile development processes.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Branches</a:t>
            </a:r>
            <a:endParaRPr dirty="0"/>
          </a:p>
        </p:txBody>
      </p:sp>
      <p:sp>
        <p:nvSpPr>
          <p:cNvPr id="2" name="Google Shape;135;p24">
            <a:extLst>
              <a:ext uri="{FF2B5EF4-FFF2-40B4-BE49-F238E27FC236}">
                <a16:creationId xmlns:a16="http://schemas.microsoft.com/office/drawing/2014/main" id="{6BB43736-0135-7461-84C4-7871972AA0B1}"/>
              </a:ext>
            </a:extLst>
          </p:cNvPr>
          <p:cNvSpPr txBox="1">
            <a:spLocks/>
          </p:cNvSpPr>
          <p:nvPr/>
        </p:nvSpPr>
        <p:spPr>
          <a:xfrm>
            <a:off x="715099" y="1327599"/>
            <a:ext cx="3856901" cy="170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en-US" dirty="0"/>
              <a:t>I have created branches for each new feature I implemented but the main ones are</a:t>
            </a:r>
          </a:p>
          <a:p>
            <a:pPr marL="342900" indent="-342900">
              <a:buFont typeface="Albert Sans"/>
              <a:buAutoNum type="arabicPeriod"/>
            </a:pPr>
            <a:r>
              <a:rPr lang="en-US" dirty="0"/>
              <a:t>Main</a:t>
            </a:r>
          </a:p>
          <a:p>
            <a:pPr marL="342900" indent="-342900">
              <a:buFont typeface="Albert Sans"/>
              <a:buAutoNum type="arabicPeriod"/>
            </a:pPr>
            <a:r>
              <a:rPr lang="en-US" dirty="0"/>
              <a:t>Client</a:t>
            </a:r>
          </a:p>
          <a:p>
            <a:pPr marL="342900" indent="-342900">
              <a:buFont typeface="Albert Sans"/>
              <a:buAutoNum type="arabicPeriod"/>
            </a:pPr>
            <a:r>
              <a:rPr lang="en-US" dirty="0"/>
              <a:t>Flask-backend</a:t>
            </a:r>
          </a:p>
          <a:p>
            <a:pPr marL="342900" indent="-342900">
              <a:buFont typeface="Albert Sans"/>
              <a:buAutoNum type="arabicPeriod"/>
            </a:pPr>
            <a:r>
              <a:rPr lang="en-US" dirty="0"/>
              <a:t>CICD</a:t>
            </a:r>
          </a:p>
        </p:txBody>
      </p:sp>
      <p:sp>
        <p:nvSpPr>
          <p:cNvPr id="3" name="Google Shape;135;p24">
            <a:extLst>
              <a:ext uri="{FF2B5EF4-FFF2-40B4-BE49-F238E27FC236}">
                <a16:creationId xmlns:a16="http://schemas.microsoft.com/office/drawing/2014/main" id="{23EDDA64-D089-03F5-D3EC-BEC612A0CE4B}"/>
              </a:ext>
            </a:extLst>
          </p:cNvPr>
          <p:cNvSpPr txBox="1">
            <a:spLocks/>
          </p:cNvSpPr>
          <p:nvPr/>
        </p:nvSpPr>
        <p:spPr>
          <a:xfrm>
            <a:off x="5014316" y="1175200"/>
            <a:ext cx="613719" cy="427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en-US" b="1" dirty="0"/>
              <a:t>Main</a:t>
            </a:r>
          </a:p>
        </p:txBody>
      </p:sp>
      <p:sp>
        <p:nvSpPr>
          <p:cNvPr id="4" name="Google Shape;135;p24">
            <a:extLst>
              <a:ext uri="{FF2B5EF4-FFF2-40B4-BE49-F238E27FC236}">
                <a16:creationId xmlns:a16="http://schemas.microsoft.com/office/drawing/2014/main" id="{B2733D63-962A-D342-2AE3-E6704FB368B5}"/>
              </a:ext>
            </a:extLst>
          </p:cNvPr>
          <p:cNvSpPr txBox="1">
            <a:spLocks/>
          </p:cNvSpPr>
          <p:nvPr/>
        </p:nvSpPr>
        <p:spPr>
          <a:xfrm>
            <a:off x="5014316" y="1493993"/>
            <a:ext cx="3414584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en-US" dirty="0"/>
              <a:t>Protected branch, no code breaking changes should occur here</a:t>
            </a:r>
          </a:p>
        </p:txBody>
      </p:sp>
      <p:sp>
        <p:nvSpPr>
          <p:cNvPr id="5" name="Google Shape;135;p24">
            <a:extLst>
              <a:ext uri="{FF2B5EF4-FFF2-40B4-BE49-F238E27FC236}">
                <a16:creationId xmlns:a16="http://schemas.microsoft.com/office/drawing/2014/main" id="{3712975E-E244-AC0A-3D33-E8D182F7B1DE}"/>
              </a:ext>
            </a:extLst>
          </p:cNvPr>
          <p:cNvSpPr txBox="1">
            <a:spLocks/>
          </p:cNvSpPr>
          <p:nvPr/>
        </p:nvSpPr>
        <p:spPr>
          <a:xfrm>
            <a:off x="5014316" y="2134193"/>
            <a:ext cx="1565190" cy="427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en-US" b="1" dirty="0"/>
              <a:t>Client</a:t>
            </a:r>
          </a:p>
        </p:txBody>
      </p:sp>
      <p:sp>
        <p:nvSpPr>
          <p:cNvPr id="6" name="Google Shape;135;p24">
            <a:extLst>
              <a:ext uri="{FF2B5EF4-FFF2-40B4-BE49-F238E27FC236}">
                <a16:creationId xmlns:a16="http://schemas.microsoft.com/office/drawing/2014/main" id="{9AA10E78-65D1-A4B1-AEE6-E30D72F7E512}"/>
              </a:ext>
            </a:extLst>
          </p:cNvPr>
          <p:cNvSpPr txBox="1">
            <a:spLocks/>
          </p:cNvSpPr>
          <p:nvPr/>
        </p:nvSpPr>
        <p:spPr>
          <a:xfrm>
            <a:off x="5014316" y="2433106"/>
            <a:ext cx="3414584" cy="420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en-US" dirty="0"/>
              <a:t>Frontend development</a:t>
            </a:r>
          </a:p>
        </p:txBody>
      </p:sp>
      <p:sp>
        <p:nvSpPr>
          <p:cNvPr id="9" name="Google Shape;135;p24">
            <a:extLst>
              <a:ext uri="{FF2B5EF4-FFF2-40B4-BE49-F238E27FC236}">
                <a16:creationId xmlns:a16="http://schemas.microsoft.com/office/drawing/2014/main" id="{DC866005-177C-ABD0-D6C3-C32927016A59}"/>
              </a:ext>
            </a:extLst>
          </p:cNvPr>
          <p:cNvSpPr txBox="1">
            <a:spLocks/>
          </p:cNvSpPr>
          <p:nvPr/>
        </p:nvSpPr>
        <p:spPr>
          <a:xfrm>
            <a:off x="5014316" y="2892074"/>
            <a:ext cx="1565190" cy="427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en-US" b="1" dirty="0"/>
              <a:t>Flask-backend</a:t>
            </a:r>
          </a:p>
        </p:txBody>
      </p:sp>
      <p:sp>
        <p:nvSpPr>
          <p:cNvPr id="10" name="Google Shape;135;p24">
            <a:extLst>
              <a:ext uri="{FF2B5EF4-FFF2-40B4-BE49-F238E27FC236}">
                <a16:creationId xmlns:a16="http://schemas.microsoft.com/office/drawing/2014/main" id="{B1C0C1EE-FFB1-FA4C-AEDD-8F377ABC63F0}"/>
              </a:ext>
            </a:extLst>
          </p:cNvPr>
          <p:cNvSpPr txBox="1">
            <a:spLocks/>
          </p:cNvSpPr>
          <p:nvPr/>
        </p:nvSpPr>
        <p:spPr>
          <a:xfrm>
            <a:off x="5014316" y="3190987"/>
            <a:ext cx="3414584" cy="420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en-US" dirty="0"/>
              <a:t>Backend development</a:t>
            </a:r>
          </a:p>
        </p:txBody>
      </p:sp>
      <p:sp>
        <p:nvSpPr>
          <p:cNvPr id="11" name="Google Shape;135;p24">
            <a:extLst>
              <a:ext uri="{FF2B5EF4-FFF2-40B4-BE49-F238E27FC236}">
                <a16:creationId xmlns:a16="http://schemas.microsoft.com/office/drawing/2014/main" id="{4FDA902F-EED7-A3D4-FF42-1301A515494D}"/>
              </a:ext>
            </a:extLst>
          </p:cNvPr>
          <p:cNvSpPr txBox="1">
            <a:spLocks/>
          </p:cNvSpPr>
          <p:nvPr/>
        </p:nvSpPr>
        <p:spPr>
          <a:xfrm>
            <a:off x="5014316" y="3656424"/>
            <a:ext cx="1565190" cy="427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en-US" b="1" dirty="0"/>
              <a:t>CICD</a:t>
            </a:r>
          </a:p>
        </p:txBody>
      </p:sp>
      <p:sp>
        <p:nvSpPr>
          <p:cNvPr id="12" name="Google Shape;135;p24">
            <a:extLst>
              <a:ext uri="{FF2B5EF4-FFF2-40B4-BE49-F238E27FC236}">
                <a16:creationId xmlns:a16="http://schemas.microsoft.com/office/drawing/2014/main" id="{3B067E78-20BA-E99E-03CD-319774667DBB}"/>
              </a:ext>
            </a:extLst>
          </p:cNvPr>
          <p:cNvSpPr txBox="1">
            <a:spLocks/>
          </p:cNvSpPr>
          <p:nvPr/>
        </p:nvSpPr>
        <p:spPr>
          <a:xfrm>
            <a:off x="5014316" y="3955336"/>
            <a:ext cx="3414584" cy="654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en-US" dirty="0"/>
              <a:t>Creating the CI/CD pipeline for GitLab to execute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ean Value Theorem by Slidesgo">
  <a:themeElements>
    <a:clrScheme name="Simple Light">
      <a:dk1>
        <a:srgbClr val="000000"/>
      </a:dk1>
      <a:lt1>
        <a:srgbClr val="EFEFEF"/>
      </a:lt1>
      <a:dk2>
        <a:srgbClr val="F8B546"/>
      </a:dk2>
      <a:lt2>
        <a:srgbClr val="F68D56"/>
      </a:lt2>
      <a:accent1>
        <a:srgbClr val="71DAFD"/>
      </a:accent1>
      <a:accent2>
        <a:srgbClr val="415AB2"/>
      </a:accent2>
      <a:accent3>
        <a:srgbClr val="DD9FE7"/>
      </a:accent3>
      <a:accent4>
        <a:srgbClr val="F578AE"/>
      </a:accent4>
      <a:accent5>
        <a:srgbClr val="666666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544</Words>
  <Application>Microsoft Office PowerPoint</Application>
  <PresentationFormat>On-screen Show (16:9)</PresentationFormat>
  <Paragraphs>80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Epilogue</vt:lpstr>
      <vt:lpstr>Arial</vt:lpstr>
      <vt:lpstr>Bebas Neue</vt:lpstr>
      <vt:lpstr>Golos Text</vt:lpstr>
      <vt:lpstr>Anaheim</vt:lpstr>
      <vt:lpstr>Albert Sans</vt:lpstr>
      <vt:lpstr>Mean Value Theorem by Slidesgo</vt:lpstr>
      <vt:lpstr>DevOps CA2</vt:lpstr>
      <vt:lpstr>What is DevOps?</vt:lpstr>
      <vt:lpstr>Model Development</vt:lpstr>
      <vt:lpstr>Web Application Development</vt:lpstr>
      <vt:lpstr>Development Cycle</vt:lpstr>
      <vt:lpstr>RPA (UiPath)</vt:lpstr>
      <vt:lpstr>Error Monitoring (Sentry)</vt:lpstr>
      <vt:lpstr>Scrum Board</vt:lpstr>
      <vt:lpstr>Branches</vt:lpstr>
      <vt:lpstr>Home Page</vt:lpstr>
      <vt:lpstr>Sign Up and Log In</vt:lpstr>
      <vt:lpstr>Prediction Page</vt:lpstr>
      <vt:lpstr>Past predictions page</vt:lpstr>
      <vt:lpstr>Profile page</vt:lpstr>
      <vt:lpstr>Profile page</vt:lpstr>
      <vt:lpstr>Next steps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Mean Value Theorem</dc:title>
  <dc:creator>Lim Zhen Yang</dc:creator>
  <cp:lastModifiedBy>LIM ZHEN YANG</cp:lastModifiedBy>
  <cp:revision>2</cp:revision>
  <dcterms:modified xsi:type="dcterms:W3CDTF">2024-02-12T17:20:16Z</dcterms:modified>
</cp:coreProperties>
</file>